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4" r:id="rId3"/>
  </p:sldMasterIdLst>
  <p:notesMasterIdLst>
    <p:notesMasterId r:id="rId19"/>
  </p:notesMasterIdLst>
  <p:handoutMasterIdLst>
    <p:handoutMasterId r:id="rId20"/>
  </p:handoutMasterIdLst>
  <p:sldIdLst>
    <p:sldId id="425" r:id="rId4"/>
    <p:sldId id="434" r:id="rId5"/>
    <p:sldId id="436" r:id="rId6"/>
    <p:sldId id="442" r:id="rId7"/>
    <p:sldId id="435" r:id="rId8"/>
    <p:sldId id="432" r:id="rId9"/>
    <p:sldId id="431" r:id="rId10"/>
    <p:sldId id="430" r:id="rId11"/>
    <p:sldId id="437" r:id="rId12"/>
    <p:sldId id="433" r:id="rId13"/>
    <p:sldId id="438" r:id="rId14"/>
    <p:sldId id="444" r:id="rId15"/>
    <p:sldId id="439" r:id="rId16"/>
    <p:sldId id="440" r:id="rId17"/>
    <p:sldId id="441" r:id="rId18"/>
  </p:sldIdLst>
  <p:sldSz cx="12192000" cy="6858000"/>
  <p:notesSz cx="6797675" cy="9929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C4161C"/>
    <a:srgbClr val="FFFFCC"/>
    <a:srgbClr val="990000"/>
    <a:srgbClr val="A50021"/>
    <a:srgbClr val="CC9900"/>
    <a:srgbClr val="DEDED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700939-5D29-2438-5130-4FDB46088FEF}" v="37" dt="2022-02-16T10:07:19.766"/>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18" autoAdjust="0"/>
    <p:restoredTop sz="94660"/>
  </p:normalViewPr>
  <p:slideViewPr>
    <p:cSldViewPr snapToGrid="0" snapToObjects="1">
      <p:cViewPr varScale="1">
        <p:scale>
          <a:sx n="109" d="100"/>
          <a:sy n="109" d="100"/>
        </p:scale>
        <p:origin x="972" y="102"/>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967"/>
          </a:xfrm>
          <a:prstGeom prst="rect">
            <a:avLst/>
          </a:prstGeom>
        </p:spPr>
        <p:txBody>
          <a:bodyPr vert="horz" lIns="91435" tIns="45717" rIns="91435" bIns="45717" rtlCol="0"/>
          <a:lstStyle>
            <a:lvl1pPr algn="l">
              <a:defRPr sz="1200"/>
            </a:lvl1pPr>
          </a:lstStyle>
          <a:p>
            <a:endParaRPr lang="en-US" dirty="0"/>
          </a:p>
        </p:txBody>
      </p:sp>
      <p:sp>
        <p:nvSpPr>
          <p:cNvPr id="3" name="Date Placeholder 2"/>
          <p:cNvSpPr>
            <a:spLocks noGrp="1"/>
          </p:cNvSpPr>
          <p:nvPr>
            <p:ph type="dt" sz="quarter" idx="1"/>
          </p:nvPr>
        </p:nvSpPr>
        <p:spPr>
          <a:xfrm>
            <a:off x="3849688" y="0"/>
            <a:ext cx="2946400" cy="496967"/>
          </a:xfrm>
          <a:prstGeom prst="rect">
            <a:avLst/>
          </a:prstGeom>
        </p:spPr>
        <p:txBody>
          <a:bodyPr vert="horz" lIns="91435" tIns="45717" rIns="91435" bIns="45717" rtlCol="0"/>
          <a:lstStyle>
            <a:lvl1pPr algn="r">
              <a:defRPr sz="1200"/>
            </a:lvl1pPr>
          </a:lstStyle>
          <a:p>
            <a:fld id="{8196BD0F-C7DE-4148-B4AF-E3709382BF27}" type="datetimeFigureOut">
              <a:rPr lang="en-US" smtClean="0"/>
              <a:pPr/>
              <a:t>5/21/2025</a:t>
            </a:fld>
            <a:endParaRPr lang="en-US" dirty="0"/>
          </a:p>
        </p:txBody>
      </p:sp>
      <p:sp>
        <p:nvSpPr>
          <p:cNvPr id="4" name="Footer Placeholder 3"/>
          <p:cNvSpPr>
            <a:spLocks noGrp="1"/>
          </p:cNvSpPr>
          <p:nvPr>
            <p:ph type="ftr" sz="quarter" idx="2"/>
          </p:nvPr>
        </p:nvSpPr>
        <p:spPr>
          <a:xfrm>
            <a:off x="0" y="9431259"/>
            <a:ext cx="2946400" cy="496967"/>
          </a:xfrm>
          <a:prstGeom prst="rect">
            <a:avLst/>
          </a:prstGeom>
        </p:spPr>
        <p:txBody>
          <a:bodyPr vert="horz" lIns="91435" tIns="45717" rIns="91435" bIns="4571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49688" y="9431259"/>
            <a:ext cx="2946400" cy="496967"/>
          </a:xfrm>
          <a:prstGeom prst="rect">
            <a:avLst/>
          </a:prstGeom>
        </p:spPr>
        <p:txBody>
          <a:bodyPr vert="horz" lIns="91435" tIns="45717" rIns="91435" bIns="45717" rtlCol="0" anchor="b"/>
          <a:lstStyle>
            <a:lvl1pPr algn="r">
              <a:defRPr sz="1200"/>
            </a:lvl1pPr>
          </a:lstStyle>
          <a:p>
            <a:fld id="{1D7EDD8E-7757-4F61-A28C-0B00C915F017}" type="slidenum">
              <a:rPr lang="en-US" smtClean="0"/>
              <a:pPr/>
              <a:t>‹#›</a:t>
            </a:fld>
            <a:endParaRPr lang="en-US" dirty="0"/>
          </a:p>
        </p:txBody>
      </p:sp>
    </p:spTree>
    <p:extLst>
      <p:ext uri="{BB962C8B-B14F-4D97-AF65-F5344CB8AC3E}">
        <p14:creationId xmlns:p14="http://schemas.microsoft.com/office/powerpoint/2010/main" val="31284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6490"/>
          </a:xfrm>
          <a:prstGeom prst="rect">
            <a:avLst/>
          </a:prstGeom>
        </p:spPr>
        <p:txBody>
          <a:bodyPr vert="horz" lIns="91435" tIns="45717" rIns="91435" bIns="45717" rtlCol="0"/>
          <a:lstStyle>
            <a:lvl1pPr algn="l">
              <a:defRPr sz="1200"/>
            </a:lvl1pPr>
          </a:lstStyle>
          <a:p>
            <a:endParaRPr lang="en-US" dirty="0"/>
          </a:p>
        </p:txBody>
      </p:sp>
      <p:sp>
        <p:nvSpPr>
          <p:cNvPr id="3" name="Date Placeholder 2"/>
          <p:cNvSpPr>
            <a:spLocks noGrp="1"/>
          </p:cNvSpPr>
          <p:nvPr>
            <p:ph type="dt" idx="1"/>
          </p:nvPr>
        </p:nvSpPr>
        <p:spPr>
          <a:xfrm>
            <a:off x="3850444" y="1"/>
            <a:ext cx="2945659" cy="496490"/>
          </a:xfrm>
          <a:prstGeom prst="rect">
            <a:avLst/>
          </a:prstGeom>
        </p:spPr>
        <p:txBody>
          <a:bodyPr vert="horz" lIns="91435" tIns="45717" rIns="91435" bIns="45717" rtlCol="0"/>
          <a:lstStyle>
            <a:lvl1pPr algn="r">
              <a:defRPr sz="1200"/>
            </a:lvl1pPr>
          </a:lstStyle>
          <a:p>
            <a:fld id="{FEE8B350-5958-0E41-A6C5-C2C83FBF1FAC}" type="datetimeFigureOut">
              <a:rPr lang="en-US" smtClean="0"/>
              <a:pPr/>
              <a:t>5/21/2025</a:t>
            </a:fld>
            <a:endParaRPr lang="en-US"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35" tIns="45717" rIns="91435" bIns="45717" rtlCol="0" anchor="ctr"/>
          <a:lstStyle/>
          <a:p>
            <a:endParaRPr lang="en-US" dirty="0"/>
          </a:p>
        </p:txBody>
      </p:sp>
      <p:sp>
        <p:nvSpPr>
          <p:cNvPr id="5" name="Notes Placeholder 4"/>
          <p:cNvSpPr>
            <a:spLocks noGrp="1"/>
          </p:cNvSpPr>
          <p:nvPr>
            <p:ph type="body" sz="quarter" idx="3"/>
          </p:nvPr>
        </p:nvSpPr>
        <p:spPr>
          <a:xfrm>
            <a:off x="679768" y="4716663"/>
            <a:ext cx="5438140" cy="4468415"/>
          </a:xfrm>
          <a:prstGeom prst="rect">
            <a:avLst/>
          </a:prstGeom>
        </p:spPr>
        <p:txBody>
          <a:bodyPr vert="horz" lIns="91435" tIns="45717" rIns="91435" bIns="457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31600"/>
            <a:ext cx="2945659" cy="496490"/>
          </a:xfrm>
          <a:prstGeom prst="rect">
            <a:avLst/>
          </a:prstGeom>
        </p:spPr>
        <p:txBody>
          <a:bodyPr vert="horz" lIns="91435" tIns="45717" rIns="91435" bIns="4571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4" y="9431600"/>
            <a:ext cx="2945659" cy="496490"/>
          </a:xfrm>
          <a:prstGeom prst="rect">
            <a:avLst/>
          </a:prstGeom>
        </p:spPr>
        <p:txBody>
          <a:bodyPr vert="horz" lIns="91435" tIns="45717" rIns="91435" bIns="45717" rtlCol="0" anchor="b"/>
          <a:lstStyle>
            <a:lvl1pPr algn="r">
              <a:defRPr sz="1200"/>
            </a:lvl1pPr>
          </a:lstStyle>
          <a:p>
            <a:fld id="{93322314-975C-554B-8A12-FD962E3F8AC7}" type="slidenum">
              <a:rPr lang="en-US" smtClean="0"/>
              <a:pPr/>
              <a:t>‹#›</a:t>
            </a:fld>
            <a:endParaRPr lang="en-US" dirty="0"/>
          </a:p>
        </p:txBody>
      </p:sp>
    </p:spTree>
    <p:extLst>
      <p:ext uri="{BB962C8B-B14F-4D97-AF65-F5344CB8AC3E}">
        <p14:creationId xmlns:p14="http://schemas.microsoft.com/office/powerpoint/2010/main" val="25427918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3C5B4E18-8592-4CD6-99C3-80135F78BAD0}"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CEC4294-B0D3-4DE6-988E-748979DB753C}"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AE08DAD7-DD55-4045-86AF-E2DE394211D2}"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34B2966-635B-424B-B73E-2190A06F1C14}"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4235006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CB3C051-6234-405E-8792-77E4C9754F87}"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8945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5B5C863B-662E-4141-B975-DA0EBEA51505}"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22726382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4BF9ADE7-1312-47AE-9B87-7D42F74B9E45}" type="datetime1">
              <a:rPr lang="en-US" smtClean="0"/>
              <a:t>5/21/2025</a:t>
            </a:fld>
            <a:endParaRPr lang="en-US" dirty="0"/>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2809480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65DCF68E-5D88-45E1-9ADA-998180BE7F32}" type="datetime1">
              <a:rPr lang="en-US" smtClean="0"/>
              <a:t>5/21/2025</a:t>
            </a:fld>
            <a:endParaRPr lang="en-US" dirty="0"/>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36536252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290E3720-11E8-486C-8FAC-1518E2D3E7DD}" type="datetime1">
              <a:rPr lang="en-US" smtClean="0"/>
              <a:t>5/21/2025</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1404718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268F3081-971A-4D24-B46F-B8557519206E}" type="datetime1">
              <a:rPr lang="en-US" smtClean="0"/>
              <a:t>5/21/2025</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8753319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EB10662A-CA5D-4801-A62B-4686DE826C5F}" type="datetime1">
              <a:rPr lang="en-US" smtClean="0"/>
              <a:t>5/21/2025</a:t>
            </a:fld>
            <a:endParaRPr lang="en-US" dirty="0"/>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3845771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7B96C74C-EC59-4C59-AB40-CD659BAF3A26}"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FDEE55BF-DED7-4C17-A4BB-DA9A1B223F18}" type="datetime1">
              <a:rPr lang="en-US" smtClean="0"/>
              <a:t>5/21/2025</a:t>
            </a:fld>
            <a:endParaRPr lang="en-US" dirty="0"/>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16290508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2DEAF20E-143D-4B40-A701-D3611102B866}"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6842917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5558022D-7BDB-4E9E-9FA4-17DFB4B41DE5}"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extLst>
      <p:ext uri="{BB962C8B-B14F-4D97-AF65-F5344CB8AC3E}">
        <p14:creationId xmlns:p14="http://schemas.microsoft.com/office/powerpoint/2010/main" val="38139322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1E337A47-65A6-4DF8-87D8-A6B40912A56F}" type="datetime1">
              <a:rPr lang="en-US" smtClean="0"/>
              <a:t>5/21/2025</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D56D78-08F7-4E44-A41C-BDD02BC6366E}" type="slidenum">
              <a:rPr lang="en-US"/>
              <a:pPr>
                <a:defRPr/>
              </a:pPr>
              <a:t>‹#›</a:t>
            </a:fld>
            <a:endParaRPr lang="en-US" dirty="0"/>
          </a:p>
        </p:txBody>
      </p:sp>
    </p:spTree>
    <p:extLst>
      <p:ext uri="{BB962C8B-B14F-4D97-AF65-F5344CB8AC3E}">
        <p14:creationId xmlns:p14="http://schemas.microsoft.com/office/powerpoint/2010/main" val="29397255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D46467F6-0B78-40D2-B102-02DCA6CC2DC8}" type="datetime1">
              <a:rPr lang="en-US" smtClean="0"/>
              <a:t>5/21/2025</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3E25485-571A-4C1B-B817-D8BD8B6662B6}" type="slidenum">
              <a:rPr lang="en-US"/>
              <a:pPr>
                <a:defRPr/>
              </a:pPr>
              <a:t>‹#›</a:t>
            </a:fld>
            <a:endParaRPr lang="en-US" dirty="0"/>
          </a:p>
        </p:txBody>
      </p:sp>
    </p:spTree>
    <p:extLst>
      <p:ext uri="{BB962C8B-B14F-4D97-AF65-F5344CB8AC3E}">
        <p14:creationId xmlns:p14="http://schemas.microsoft.com/office/powerpoint/2010/main" val="5793464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1CB3EB37-717E-491E-B5FB-77625F8B316A}" type="datetime1">
              <a:rPr lang="en-US" smtClean="0"/>
              <a:t>5/21/2025</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06A518D-4CBC-440A-BC56-B66A6998A683}" type="slidenum">
              <a:rPr lang="en-US"/>
              <a:pPr>
                <a:defRPr/>
              </a:pPr>
              <a:t>‹#›</a:t>
            </a:fld>
            <a:endParaRPr lang="en-US" dirty="0"/>
          </a:p>
        </p:txBody>
      </p:sp>
    </p:spTree>
    <p:extLst>
      <p:ext uri="{BB962C8B-B14F-4D97-AF65-F5344CB8AC3E}">
        <p14:creationId xmlns:p14="http://schemas.microsoft.com/office/powerpoint/2010/main" val="1879992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fld id="{281E0AAA-6C75-453E-9128-D7FCAF96A11C}" type="datetime1">
              <a:rPr lang="en-US" smtClean="0"/>
              <a:t>5/21/2025</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27A577B-0BEF-47C6-A39D-A4D58A27418F}" type="slidenum">
              <a:rPr lang="en-US"/>
              <a:pPr>
                <a:defRPr/>
              </a:pPr>
              <a:t>‹#›</a:t>
            </a:fld>
            <a:endParaRPr lang="en-US" dirty="0"/>
          </a:p>
        </p:txBody>
      </p:sp>
    </p:spTree>
    <p:extLst>
      <p:ext uri="{BB962C8B-B14F-4D97-AF65-F5344CB8AC3E}">
        <p14:creationId xmlns:p14="http://schemas.microsoft.com/office/powerpoint/2010/main" val="34630740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fld id="{C9E11A5A-5DC7-42D9-ADA4-82D81C7BEC82}" type="datetime1">
              <a:rPr lang="en-US" smtClean="0"/>
              <a:t>5/21/2025</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F35E182-3310-4591-8A11-94DD9A590CD9}" type="slidenum">
              <a:rPr lang="en-US"/>
              <a:pPr>
                <a:defRPr/>
              </a:pPr>
              <a:t>‹#›</a:t>
            </a:fld>
            <a:endParaRPr lang="en-US" dirty="0"/>
          </a:p>
        </p:txBody>
      </p:sp>
    </p:spTree>
    <p:extLst>
      <p:ext uri="{BB962C8B-B14F-4D97-AF65-F5344CB8AC3E}">
        <p14:creationId xmlns:p14="http://schemas.microsoft.com/office/powerpoint/2010/main" val="27003154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fld id="{B5AA19B6-7668-4024-979B-BA1B065B85A7}" type="datetime1">
              <a:rPr lang="en-US" smtClean="0"/>
              <a:t>5/21/2025</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FF7A2EE-2697-42A2-8FB3-8A06D7E2B3BB}" type="slidenum">
              <a:rPr lang="en-US"/>
              <a:pPr>
                <a:defRPr/>
              </a:pPr>
              <a:t>‹#›</a:t>
            </a:fld>
            <a:endParaRPr lang="en-US" dirty="0"/>
          </a:p>
        </p:txBody>
      </p:sp>
    </p:spTree>
    <p:extLst>
      <p:ext uri="{BB962C8B-B14F-4D97-AF65-F5344CB8AC3E}">
        <p14:creationId xmlns:p14="http://schemas.microsoft.com/office/powerpoint/2010/main" val="12050204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349B9D4-E15B-403A-BFAE-0E7355847ECC}" type="datetime1">
              <a:rPr lang="en-US" smtClean="0"/>
              <a:t>5/21/2025</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14D8BF8-84A2-4A82-8C8C-1E1FD6A6C569}" type="slidenum">
              <a:rPr lang="en-US"/>
              <a:pPr>
                <a:defRPr/>
              </a:pPr>
              <a:t>‹#›</a:t>
            </a:fld>
            <a:endParaRPr lang="en-US" dirty="0"/>
          </a:p>
        </p:txBody>
      </p:sp>
    </p:spTree>
    <p:extLst>
      <p:ext uri="{BB962C8B-B14F-4D97-AF65-F5344CB8AC3E}">
        <p14:creationId xmlns:p14="http://schemas.microsoft.com/office/powerpoint/2010/main" val="120274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CB7AE09F-FE08-4B7A-9579-993E7FD076FA}" type="datetime1">
              <a:rPr lang="en-US" smtClean="0"/>
              <a:t>5/21/2025</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69022C1-16CE-4480-A920-1586489261E0}" type="datetime1">
              <a:rPr lang="en-US" smtClean="0"/>
              <a:t>5/21/2025</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CF02AC9-49A5-408B-8D93-B9639A981C82}" type="slidenum">
              <a:rPr lang="en-US"/>
              <a:pPr>
                <a:defRPr/>
              </a:pPr>
              <a:t>‹#›</a:t>
            </a:fld>
            <a:endParaRPr lang="en-US" dirty="0"/>
          </a:p>
        </p:txBody>
      </p:sp>
    </p:spTree>
    <p:extLst>
      <p:ext uri="{BB962C8B-B14F-4D97-AF65-F5344CB8AC3E}">
        <p14:creationId xmlns:p14="http://schemas.microsoft.com/office/powerpoint/2010/main" val="9959300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E151125-EDC4-44E4-8A5B-7A61CA06C474}" type="datetime1">
              <a:rPr lang="en-US" smtClean="0"/>
              <a:t>5/21/2025</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8643C1-BC0C-416D-8B4C-2F438DF6D286}" type="slidenum">
              <a:rPr lang="en-US"/>
              <a:pPr>
                <a:defRPr/>
              </a:pPr>
              <a:t>‹#›</a:t>
            </a:fld>
            <a:endParaRPr lang="en-US" dirty="0"/>
          </a:p>
        </p:txBody>
      </p:sp>
    </p:spTree>
    <p:extLst>
      <p:ext uri="{BB962C8B-B14F-4D97-AF65-F5344CB8AC3E}">
        <p14:creationId xmlns:p14="http://schemas.microsoft.com/office/powerpoint/2010/main" val="2857535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1ED4647B-D69E-469D-85F8-25F3D4BB3140}" type="datetime1">
              <a:rPr lang="en-US" smtClean="0"/>
              <a:t>5/21/2025</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5C6946-4299-4825-8F4B-A913D03787F9}" type="slidenum">
              <a:rPr lang="en-US"/>
              <a:pPr>
                <a:defRPr/>
              </a:pPr>
              <a:t>‹#›</a:t>
            </a:fld>
            <a:endParaRPr lang="en-US" dirty="0"/>
          </a:p>
        </p:txBody>
      </p:sp>
    </p:spTree>
    <p:extLst>
      <p:ext uri="{BB962C8B-B14F-4D97-AF65-F5344CB8AC3E}">
        <p14:creationId xmlns:p14="http://schemas.microsoft.com/office/powerpoint/2010/main" val="31745594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0D09C00B-6492-467F-AF86-5EF3F6994181}" type="datetime1">
              <a:rPr lang="en-US" smtClean="0"/>
              <a:t>5/21/2025</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F108DD-CD3D-4344-AD7F-3B757821382F}" type="slidenum">
              <a:rPr lang="en-US"/>
              <a:pPr>
                <a:defRPr/>
              </a:pPr>
              <a:t>‹#›</a:t>
            </a:fld>
            <a:endParaRPr lang="en-US" dirty="0"/>
          </a:p>
        </p:txBody>
      </p:sp>
    </p:spTree>
    <p:extLst>
      <p:ext uri="{BB962C8B-B14F-4D97-AF65-F5344CB8AC3E}">
        <p14:creationId xmlns:p14="http://schemas.microsoft.com/office/powerpoint/2010/main" val="423940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788087E3-63D4-48B7-8AD0-FFA0639F2AD8}" type="datetime1">
              <a:rPr lang="en-US" smtClean="0"/>
              <a:t>5/21/2025</a:t>
            </a:fld>
            <a:endParaRPr lang="en-US" dirty="0"/>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AA4B6DFE-0E90-45DF-91CB-8B41ABBD668B}" type="datetime1">
              <a:rPr lang="en-US" smtClean="0"/>
              <a:t>5/21/2025</a:t>
            </a:fld>
            <a:endParaRPr lang="en-US" dirty="0"/>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09600" y="6356351"/>
            <a:ext cx="2844800" cy="365125"/>
          </a:xfrm>
          <a:prstGeom prst="rect">
            <a:avLst/>
          </a:prstGeom>
        </p:spPr>
        <p:txBody>
          <a:bodyPr/>
          <a:lstStyle/>
          <a:p>
            <a:fld id="{B1880C6F-4B7C-4C4F-8158-64E1BC2B7715}" type="datetime1">
              <a:rPr lang="en-US" smtClean="0"/>
              <a:t>5/21/2025</a:t>
            </a:fld>
            <a:endParaRPr lang="en-US" dirty="0"/>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F255B28B-9619-4B17-962F-9621A2BC5CCD}" type="datetime1">
              <a:rPr lang="en-US" smtClean="0"/>
              <a:t>5/21/2025</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D4DF2BF9-3714-47AE-8749-5A696D19A91F}" type="datetime1">
              <a:rPr lang="en-US" smtClean="0"/>
              <a:t>5/21/2025</a:t>
            </a:fld>
            <a:endParaRPr lang="en-US" dirty="0"/>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fld id="{22D9D964-12AF-440D-81C8-7237C5B73C34}" type="datetime1">
              <a:rPr lang="en-US" smtClean="0"/>
              <a:t>5/21/2025</a:t>
            </a:fld>
            <a:endParaRPr lang="en-US" dirty="0"/>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B02DF1E5-C835-304B-B18C-C57DFB15271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017435" y="5801710"/>
            <a:ext cx="1944213" cy="892394"/>
          </a:xfrm>
          <a:prstGeom prst="rect">
            <a:avLst/>
          </a:prstGeom>
        </p:spPr>
      </p:pic>
      <p:sp>
        <p:nvSpPr>
          <p:cNvPr id="8" name="Freeform 7"/>
          <p:cNvSpPr/>
          <p:nvPr userDrawn="1"/>
        </p:nvSpPr>
        <p:spPr>
          <a:xfrm>
            <a:off x="-14013" y="430924"/>
            <a:ext cx="11743559" cy="6011918"/>
          </a:xfrm>
          <a:custGeom>
            <a:avLst/>
            <a:gdLst>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 name="connsiteX0" fmla="*/ 0 w 8807669"/>
              <a:gd name="connsiteY0" fmla="*/ 0 h 6011918"/>
              <a:gd name="connsiteX1" fmla="*/ 8807669 w 8807669"/>
              <a:gd name="connsiteY1" fmla="*/ 0 h 6011918"/>
              <a:gd name="connsiteX2" fmla="*/ 8807669 w 8807669"/>
              <a:gd name="connsiteY2" fmla="*/ 3026980 h 6011918"/>
              <a:gd name="connsiteX3" fmla="*/ 7987862 w 8807669"/>
              <a:gd name="connsiteY3" fmla="*/ 5087007 h 6011918"/>
              <a:gd name="connsiteX4" fmla="*/ 5822731 w 8807669"/>
              <a:gd name="connsiteY4" fmla="*/ 6011918 h 6011918"/>
              <a:gd name="connsiteX5" fmla="*/ 10510 w 8807669"/>
              <a:gd name="connsiteY5" fmla="*/ 6011918 h 6011918"/>
              <a:gd name="connsiteX6" fmla="*/ 0 w 8807669"/>
              <a:gd name="connsiteY6" fmla="*/ 0 h 6011918"/>
              <a:gd name="connsiteX0" fmla="*/ 0 w 8807669"/>
              <a:gd name="connsiteY0" fmla="*/ 0 h 6011918"/>
              <a:gd name="connsiteX1" fmla="*/ 8807669 w 8807669"/>
              <a:gd name="connsiteY1" fmla="*/ 0 h 6011918"/>
              <a:gd name="connsiteX2" fmla="*/ 8807669 w 8807669"/>
              <a:gd name="connsiteY2" fmla="*/ 3026980 h 6011918"/>
              <a:gd name="connsiteX3" fmla="*/ 7987862 w 8807669"/>
              <a:gd name="connsiteY3" fmla="*/ 5087007 h 6011918"/>
              <a:gd name="connsiteX4" fmla="*/ 5822731 w 8807669"/>
              <a:gd name="connsiteY4" fmla="*/ 6011918 h 6011918"/>
              <a:gd name="connsiteX5" fmla="*/ 10510 w 8807669"/>
              <a:gd name="connsiteY5" fmla="*/ 6011918 h 6011918"/>
              <a:gd name="connsiteX6" fmla="*/ 0 w 8807669"/>
              <a:gd name="connsiteY6" fmla="*/ 0 h 6011918"/>
              <a:gd name="connsiteX0" fmla="*/ 0 w 8807730"/>
              <a:gd name="connsiteY0" fmla="*/ 0 h 6011918"/>
              <a:gd name="connsiteX1" fmla="*/ 8807669 w 8807730"/>
              <a:gd name="connsiteY1" fmla="*/ 0 h 6011918"/>
              <a:gd name="connsiteX2" fmla="*/ 8807669 w 8807730"/>
              <a:gd name="connsiteY2" fmla="*/ 3026980 h 6011918"/>
              <a:gd name="connsiteX3" fmla="*/ 7987862 w 8807730"/>
              <a:gd name="connsiteY3" fmla="*/ 5087007 h 6011918"/>
              <a:gd name="connsiteX4" fmla="*/ 5822731 w 8807730"/>
              <a:gd name="connsiteY4" fmla="*/ 6011918 h 6011918"/>
              <a:gd name="connsiteX5" fmla="*/ 10510 w 8807730"/>
              <a:gd name="connsiteY5" fmla="*/ 6011918 h 6011918"/>
              <a:gd name="connsiteX6" fmla="*/ 0 w 8807730"/>
              <a:gd name="connsiteY6" fmla="*/ 0 h 6011918"/>
              <a:gd name="connsiteX0" fmla="*/ 0 w 8807730"/>
              <a:gd name="connsiteY0" fmla="*/ 0 h 6011918"/>
              <a:gd name="connsiteX1" fmla="*/ 8807669 w 8807730"/>
              <a:gd name="connsiteY1" fmla="*/ 0 h 6011918"/>
              <a:gd name="connsiteX2" fmla="*/ 8807669 w 8807730"/>
              <a:gd name="connsiteY2" fmla="*/ 3026980 h 6011918"/>
              <a:gd name="connsiteX3" fmla="*/ 7987862 w 8807730"/>
              <a:gd name="connsiteY3" fmla="*/ 5087007 h 6011918"/>
              <a:gd name="connsiteX4" fmla="*/ 5822731 w 8807730"/>
              <a:gd name="connsiteY4" fmla="*/ 6011918 h 6011918"/>
              <a:gd name="connsiteX5" fmla="*/ 10510 w 8807730"/>
              <a:gd name="connsiteY5" fmla="*/ 6011918 h 6011918"/>
              <a:gd name="connsiteX6" fmla="*/ 0 w 8807730"/>
              <a:gd name="connsiteY6" fmla="*/ 0 h 6011918"/>
              <a:gd name="connsiteX0" fmla="*/ 0 w 8807730"/>
              <a:gd name="connsiteY0" fmla="*/ 0 h 6011918"/>
              <a:gd name="connsiteX1" fmla="*/ 8807669 w 8807730"/>
              <a:gd name="connsiteY1" fmla="*/ 0 h 6011918"/>
              <a:gd name="connsiteX2" fmla="*/ 8807669 w 8807730"/>
              <a:gd name="connsiteY2" fmla="*/ 3026980 h 6011918"/>
              <a:gd name="connsiteX3" fmla="*/ 7987862 w 8807730"/>
              <a:gd name="connsiteY3" fmla="*/ 5087007 h 6011918"/>
              <a:gd name="connsiteX4" fmla="*/ 5822731 w 8807730"/>
              <a:gd name="connsiteY4" fmla="*/ 6011918 h 6011918"/>
              <a:gd name="connsiteX5" fmla="*/ 10510 w 8807730"/>
              <a:gd name="connsiteY5" fmla="*/ 6011918 h 6011918"/>
              <a:gd name="connsiteX6" fmla="*/ 0 w 8807730"/>
              <a:gd name="connsiteY6" fmla="*/ 0 h 6011918"/>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07669" h="6011918">
                <a:moveTo>
                  <a:pt x="0" y="0"/>
                </a:moveTo>
                <a:lnTo>
                  <a:pt x="8807669" y="0"/>
                </a:lnTo>
                <a:lnTo>
                  <a:pt x="8807669" y="3026980"/>
                </a:lnTo>
                <a:cubicBezTo>
                  <a:pt x="8793655" y="4743669"/>
                  <a:pt x="7541172" y="5892800"/>
                  <a:pt x="5822731" y="6011918"/>
                </a:cubicBezTo>
                <a:lnTo>
                  <a:pt x="10510" y="6011918"/>
                </a:lnTo>
                <a:cubicBezTo>
                  <a:pt x="7007" y="4007945"/>
                  <a:pt x="3503" y="200397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Freeform 7"/>
          <p:cNvSpPr/>
          <p:nvPr userDrawn="1"/>
        </p:nvSpPr>
        <p:spPr>
          <a:xfrm>
            <a:off x="-14013" y="430924"/>
            <a:ext cx="11743559" cy="6011918"/>
          </a:xfrm>
          <a:custGeom>
            <a:avLst/>
            <a:gdLst>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 name="connsiteX0" fmla="*/ 0 w 8807669"/>
              <a:gd name="connsiteY0" fmla="*/ 0 h 6011918"/>
              <a:gd name="connsiteX1" fmla="*/ 8807669 w 8807669"/>
              <a:gd name="connsiteY1" fmla="*/ 0 h 6011918"/>
              <a:gd name="connsiteX2" fmla="*/ 8807669 w 8807669"/>
              <a:gd name="connsiteY2" fmla="*/ 3026980 h 6011918"/>
              <a:gd name="connsiteX3" fmla="*/ 7987862 w 8807669"/>
              <a:gd name="connsiteY3" fmla="*/ 5087007 h 6011918"/>
              <a:gd name="connsiteX4" fmla="*/ 5822731 w 8807669"/>
              <a:gd name="connsiteY4" fmla="*/ 6011918 h 6011918"/>
              <a:gd name="connsiteX5" fmla="*/ 10510 w 8807669"/>
              <a:gd name="connsiteY5" fmla="*/ 6011918 h 6011918"/>
              <a:gd name="connsiteX6" fmla="*/ 0 w 8807669"/>
              <a:gd name="connsiteY6" fmla="*/ 0 h 6011918"/>
              <a:gd name="connsiteX0" fmla="*/ 0 w 8807669"/>
              <a:gd name="connsiteY0" fmla="*/ 0 h 6011918"/>
              <a:gd name="connsiteX1" fmla="*/ 8807669 w 8807669"/>
              <a:gd name="connsiteY1" fmla="*/ 0 h 6011918"/>
              <a:gd name="connsiteX2" fmla="*/ 8807669 w 8807669"/>
              <a:gd name="connsiteY2" fmla="*/ 3026980 h 6011918"/>
              <a:gd name="connsiteX3" fmla="*/ 7987862 w 8807669"/>
              <a:gd name="connsiteY3" fmla="*/ 5087007 h 6011918"/>
              <a:gd name="connsiteX4" fmla="*/ 5822731 w 8807669"/>
              <a:gd name="connsiteY4" fmla="*/ 6011918 h 6011918"/>
              <a:gd name="connsiteX5" fmla="*/ 10510 w 8807669"/>
              <a:gd name="connsiteY5" fmla="*/ 6011918 h 6011918"/>
              <a:gd name="connsiteX6" fmla="*/ 0 w 8807669"/>
              <a:gd name="connsiteY6" fmla="*/ 0 h 6011918"/>
              <a:gd name="connsiteX0" fmla="*/ 0 w 8807730"/>
              <a:gd name="connsiteY0" fmla="*/ 0 h 6011918"/>
              <a:gd name="connsiteX1" fmla="*/ 8807669 w 8807730"/>
              <a:gd name="connsiteY1" fmla="*/ 0 h 6011918"/>
              <a:gd name="connsiteX2" fmla="*/ 8807669 w 8807730"/>
              <a:gd name="connsiteY2" fmla="*/ 3026980 h 6011918"/>
              <a:gd name="connsiteX3" fmla="*/ 7987862 w 8807730"/>
              <a:gd name="connsiteY3" fmla="*/ 5087007 h 6011918"/>
              <a:gd name="connsiteX4" fmla="*/ 5822731 w 8807730"/>
              <a:gd name="connsiteY4" fmla="*/ 6011918 h 6011918"/>
              <a:gd name="connsiteX5" fmla="*/ 10510 w 8807730"/>
              <a:gd name="connsiteY5" fmla="*/ 6011918 h 6011918"/>
              <a:gd name="connsiteX6" fmla="*/ 0 w 8807730"/>
              <a:gd name="connsiteY6" fmla="*/ 0 h 6011918"/>
              <a:gd name="connsiteX0" fmla="*/ 0 w 8807730"/>
              <a:gd name="connsiteY0" fmla="*/ 0 h 6011918"/>
              <a:gd name="connsiteX1" fmla="*/ 8807669 w 8807730"/>
              <a:gd name="connsiteY1" fmla="*/ 0 h 6011918"/>
              <a:gd name="connsiteX2" fmla="*/ 8807669 w 8807730"/>
              <a:gd name="connsiteY2" fmla="*/ 3026980 h 6011918"/>
              <a:gd name="connsiteX3" fmla="*/ 7987862 w 8807730"/>
              <a:gd name="connsiteY3" fmla="*/ 5087007 h 6011918"/>
              <a:gd name="connsiteX4" fmla="*/ 5822731 w 8807730"/>
              <a:gd name="connsiteY4" fmla="*/ 6011918 h 6011918"/>
              <a:gd name="connsiteX5" fmla="*/ 10510 w 8807730"/>
              <a:gd name="connsiteY5" fmla="*/ 6011918 h 6011918"/>
              <a:gd name="connsiteX6" fmla="*/ 0 w 8807730"/>
              <a:gd name="connsiteY6" fmla="*/ 0 h 6011918"/>
              <a:gd name="connsiteX0" fmla="*/ 0 w 8807730"/>
              <a:gd name="connsiteY0" fmla="*/ 0 h 6011918"/>
              <a:gd name="connsiteX1" fmla="*/ 8807669 w 8807730"/>
              <a:gd name="connsiteY1" fmla="*/ 0 h 6011918"/>
              <a:gd name="connsiteX2" fmla="*/ 8807669 w 8807730"/>
              <a:gd name="connsiteY2" fmla="*/ 3026980 h 6011918"/>
              <a:gd name="connsiteX3" fmla="*/ 7987862 w 8807730"/>
              <a:gd name="connsiteY3" fmla="*/ 5087007 h 6011918"/>
              <a:gd name="connsiteX4" fmla="*/ 5822731 w 8807730"/>
              <a:gd name="connsiteY4" fmla="*/ 6011918 h 6011918"/>
              <a:gd name="connsiteX5" fmla="*/ 10510 w 8807730"/>
              <a:gd name="connsiteY5" fmla="*/ 6011918 h 6011918"/>
              <a:gd name="connsiteX6" fmla="*/ 0 w 8807730"/>
              <a:gd name="connsiteY6" fmla="*/ 0 h 6011918"/>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 name="connsiteX0" fmla="*/ 0 w 8807669"/>
              <a:gd name="connsiteY0" fmla="*/ 0 h 6011918"/>
              <a:gd name="connsiteX1" fmla="*/ 8807669 w 8807669"/>
              <a:gd name="connsiteY1" fmla="*/ 0 h 6011918"/>
              <a:gd name="connsiteX2" fmla="*/ 8807669 w 8807669"/>
              <a:gd name="connsiteY2" fmla="*/ 3026980 h 6011918"/>
              <a:gd name="connsiteX3" fmla="*/ 5822731 w 8807669"/>
              <a:gd name="connsiteY3" fmla="*/ 6011918 h 6011918"/>
              <a:gd name="connsiteX4" fmla="*/ 10510 w 8807669"/>
              <a:gd name="connsiteY4" fmla="*/ 6011918 h 6011918"/>
              <a:gd name="connsiteX5" fmla="*/ 0 w 8807669"/>
              <a:gd name="connsiteY5" fmla="*/ 0 h 6011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07669" h="6011918">
                <a:moveTo>
                  <a:pt x="0" y="0"/>
                </a:moveTo>
                <a:lnTo>
                  <a:pt x="8807669" y="0"/>
                </a:lnTo>
                <a:lnTo>
                  <a:pt x="8807669" y="3026980"/>
                </a:lnTo>
                <a:cubicBezTo>
                  <a:pt x="8793655" y="4743669"/>
                  <a:pt x="7541172" y="5892800"/>
                  <a:pt x="5822731" y="6011918"/>
                </a:cubicBezTo>
                <a:lnTo>
                  <a:pt x="10510" y="6011918"/>
                </a:lnTo>
                <a:cubicBezTo>
                  <a:pt x="7007" y="4007945"/>
                  <a:pt x="3503" y="2003973"/>
                  <a:pt x="0"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pic>
        <p:nvPicPr>
          <p:cNvPr id="2" name="Picture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017435" y="5801710"/>
            <a:ext cx="1944213" cy="892394"/>
          </a:xfrm>
          <a:prstGeom prst="rect">
            <a:avLst/>
          </a:prstGeom>
        </p:spPr>
      </p:pic>
    </p:spTree>
    <p:extLst>
      <p:ext uri="{BB962C8B-B14F-4D97-AF65-F5344CB8AC3E}">
        <p14:creationId xmlns:p14="http://schemas.microsoft.com/office/powerpoint/2010/main" val="8086441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2"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7879E3C4-4AF0-4F07-954A-443B95718434}" type="datetime1">
              <a:rPr lang="en-US" smtClean="0"/>
              <a:t>5/21/2025</a:t>
            </a:fld>
            <a:endParaRPr lang="en-US"/>
          </a:p>
        </p:txBody>
      </p:sp>
      <p:sp>
        <p:nvSpPr>
          <p:cNvPr id="7173"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7174"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14A2A9C-D813-4BB3-9A33-F43B029321E1}" type="slidenum">
              <a:rPr lang="en-US"/>
              <a:pPr>
                <a:defRPr/>
              </a:pPr>
              <a:t>‹#›</a:t>
            </a:fld>
            <a:endParaRPr lang="en-US" dirty="0"/>
          </a:p>
        </p:txBody>
      </p:sp>
    </p:spTree>
    <p:extLst>
      <p:ext uri="{BB962C8B-B14F-4D97-AF65-F5344CB8AC3E}">
        <p14:creationId xmlns:p14="http://schemas.microsoft.com/office/powerpoint/2010/main" val="141763116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schoiniotakis@mitropolitiko.edu.gr" TargetMode="External"/><Relationship Id="rId2" Type="http://schemas.openxmlformats.org/officeDocument/2006/relationships/hyperlink" Target="mailto:idaskalaki@mitropolitiko.edu.gr"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conference.oikosinstitut.org/#page-top"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799" y="1395414"/>
            <a:ext cx="11230317" cy="1389989"/>
          </a:xfrm>
        </p:spPr>
        <p:txBody>
          <a:bodyPr/>
          <a:lstStyle/>
          <a:p>
            <a:r>
              <a:rPr lang="en-US" sz="1600" b="1" dirty="0">
                <a:solidFill>
                  <a:srgbClr val="002060"/>
                </a:solidFill>
              </a:rPr>
              <a:t/>
            </a:r>
            <a:br>
              <a:rPr lang="en-US" sz="1600" b="1" dirty="0">
                <a:solidFill>
                  <a:srgbClr val="002060"/>
                </a:solidFill>
              </a:rPr>
            </a:br>
            <a:r>
              <a:rPr lang="en-US" sz="1600" b="1" dirty="0">
                <a:solidFill>
                  <a:srgbClr val="002060"/>
                </a:solidFill>
              </a:rPr>
              <a:t>                                  </a:t>
            </a:r>
            <a:r>
              <a:rPr lang="en-US" sz="1800" b="1" dirty="0">
                <a:solidFill>
                  <a:srgbClr val="990000"/>
                </a:solidFill>
              </a:rPr>
              <a:t/>
            </a:r>
            <a:br>
              <a:rPr lang="en-US" sz="1800" b="1" dirty="0">
                <a:solidFill>
                  <a:srgbClr val="990000"/>
                </a:solidFill>
              </a:rPr>
            </a:br>
            <a:r>
              <a:rPr lang="en-US" sz="1800" b="1" dirty="0">
                <a:solidFill>
                  <a:srgbClr val="990000"/>
                </a:solidFill>
              </a:rPr>
              <a:t>                   </a:t>
            </a:r>
            <a:r>
              <a:rPr lang="en-US" sz="1800" b="1" dirty="0"/>
              <a:t>XIII Traditional Scientific Conference NEW ECONOMY 2025</a:t>
            </a:r>
            <a:br>
              <a:rPr lang="en-US" sz="1800" b="1" dirty="0"/>
            </a:br>
            <a:r>
              <a:rPr lang="en-US" sz="1800" b="1" i="1" dirty="0"/>
              <a:t>Innovative Economy in Times of Global Challenges: New Approaches to Growth and a Sustainable Future, </a:t>
            </a:r>
            <a:br>
              <a:rPr lang="en-US" sz="1800" b="1" i="1" dirty="0"/>
            </a:br>
            <a:r>
              <a:rPr lang="en-US" sz="1800" b="1" i="1" dirty="0"/>
              <a:t>May 23, 2025, Sofia, Bulgaria</a:t>
            </a:r>
            <a:r>
              <a:rPr lang="en-US" sz="1600" b="1" dirty="0">
                <a:solidFill>
                  <a:srgbClr val="002060"/>
                </a:solidFill>
              </a:rPr>
              <a:t/>
            </a:r>
            <a:br>
              <a:rPr lang="en-US" sz="1600" b="1" dirty="0">
                <a:solidFill>
                  <a:srgbClr val="002060"/>
                </a:solidFill>
              </a:rPr>
            </a:br>
            <a:r>
              <a:rPr lang="en-US" sz="1800" b="1" dirty="0">
                <a:solidFill>
                  <a:srgbClr val="990000"/>
                </a:solidFill>
              </a:rPr>
              <a:t/>
            </a:r>
            <a:br>
              <a:rPr lang="en-US" sz="1800" b="1" dirty="0">
                <a:solidFill>
                  <a:srgbClr val="990000"/>
                </a:solidFill>
              </a:rPr>
            </a:br>
            <a:r>
              <a:rPr lang="en-US" sz="1800" b="1" dirty="0">
                <a:solidFill>
                  <a:srgbClr val="990000"/>
                </a:solidFill>
              </a:rPr>
              <a:t>TOPIC</a:t>
            </a:r>
            <a:r>
              <a:rPr lang="en-US" sz="1600" b="1" dirty="0">
                <a:solidFill>
                  <a:srgbClr val="002060"/>
                </a:solidFill>
              </a:rPr>
              <a:t/>
            </a:r>
            <a:br>
              <a:rPr lang="en-US" sz="1600" b="1" dirty="0">
                <a:solidFill>
                  <a:srgbClr val="002060"/>
                </a:solidFill>
              </a:rPr>
            </a:br>
            <a:r>
              <a:rPr lang="en-US" sz="1600" b="1" dirty="0">
                <a:solidFill>
                  <a:srgbClr val="002060"/>
                </a:solidFill>
              </a:rPr>
              <a:t> </a:t>
            </a:r>
            <a:r>
              <a:rPr lang="en-US" sz="2000" b="1" dirty="0">
                <a:solidFill>
                  <a:srgbClr val="990000"/>
                </a:solidFill>
              </a:rPr>
              <a:t> Enhancing Customer Experience in the Hotel Industry in Greece through</a:t>
            </a:r>
            <a:br>
              <a:rPr lang="en-US" sz="2000" b="1" dirty="0">
                <a:solidFill>
                  <a:srgbClr val="990000"/>
                </a:solidFill>
              </a:rPr>
            </a:br>
            <a:r>
              <a:rPr lang="en-US" sz="2000" b="1" dirty="0">
                <a:solidFill>
                  <a:srgbClr val="990000"/>
                </a:solidFill>
              </a:rPr>
              <a:t>   Affective Computing and Artificial Intelligence</a:t>
            </a:r>
            <a:br>
              <a:rPr lang="en-US" sz="2000" b="1" dirty="0">
                <a:solidFill>
                  <a:srgbClr val="990000"/>
                </a:solidFill>
              </a:rPr>
            </a:br>
            <a:r>
              <a:rPr lang="en-US" sz="2000" b="1" dirty="0">
                <a:solidFill>
                  <a:srgbClr val="990000"/>
                </a:solidFill>
              </a:rPr>
              <a:t/>
            </a:r>
            <a:br>
              <a:rPr lang="en-US" sz="2000" b="1" dirty="0">
                <a:solidFill>
                  <a:srgbClr val="990000"/>
                </a:solidFill>
              </a:rPr>
            </a:br>
            <a:r>
              <a:rPr lang="en-US" sz="2000" b="1" dirty="0">
                <a:solidFill>
                  <a:srgbClr val="990000"/>
                </a:solidFill>
              </a:rPr>
              <a:t/>
            </a:r>
            <a:br>
              <a:rPr lang="en-US" sz="2000" b="1" dirty="0">
                <a:solidFill>
                  <a:srgbClr val="990000"/>
                </a:solidFill>
              </a:rPr>
            </a:br>
            <a:r>
              <a:rPr lang="en-US" sz="2000" b="1" dirty="0">
                <a:solidFill>
                  <a:srgbClr val="990000"/>
                </a:solidFill>
              </a:rPr>
              <a:t/>
            </a:r>
            <a:br>
              <a:rPr lang="en-US" sz="2000" b="1" dirty="0">
                <a:solidFill>
                  <a:srgbClr val="990000"/>
                </a:solidFill>
              </a:rPr>
            </a:br>
            <a:r>
              <a:rPr lang="en-US" sz="1600" b="1" dirty="0">
                <a:cs typeface="Calibri Light" panose="020F0302020204030204" pitchFamily="34" charset="0"/>
              </a:rPr>
              <a:t>Dr Eirini Daskalaki                                                                         Dr Nikolaos </a:t>
            </a:r>
            <a:r>
              <a:rPr lang="en-US" sz="1600" b="1" dirty="0" err="1">
                <a:cs typeface="Calibri Light" panose="020F0302020204030204" pitchFamily="34" charset="0"/>
              </a:rPr>
              <a:t>Schoiniotakis</a:t>
            </a:r>
            <a:r>
              <a:rPr lang="en-US" sz="1600" b="1" dirty="0">
                <a:cs typeface="Calibri Light" panose="020F0302020204030204" pitchFamily="34" charset="0"/>
              </a:rPr>
              <a:t>                                                                                                                        </a:t>
            </a:r>
            <a:br>
              <a:rPr lang="en-US" sz="1600" b="1" dirty="0">
                <a:cs typeface="Calibri Light" panose="020F0302020204030204" pitchFamily="34" charset="0"/>
              </a:rPr>
            </a:br>
            <a:r>
              <a:rPr lang="en-US" sz="1600" i="1" dirty="0">
                <a:cs typeface="Calibri Light" panose="020F0302020204030204" pitchFamily="34" charset="0"/>
              </a:rPr>
              <a:t>Deputy Director for Academic Affairs                                       Programme Leader of Virtual Campus &amp; Business                                                          at Metropolitan College, Crete Campus, Greece                       Tutor at Metropolitan College, Crete Campus, Greece</a:t>
            </a:r>
            <a:br>
              <a:rPr lang="en-US" sz="1600" i="1" dirty="0">
                <a:cs typeface="Calibri Light" panose="020F0302020204030204" pitchFamily="34" charset="0"/>
              </a:rPr>
            </a:br>
            <a:r>
              <a:rPr lang="en-US" sz="1600" i="1" dirty="0">
                <a:cs typeface="Calibri Light" panose="020F0302020204030204" pitchFamily="34" charset="0"/>
                <a:hlinkClick r:id="rId2"/>
              </a:rPr>
              <a:t>idaskalaki@mitropolitiko.edu.gr</a:t>
            </a:r>
            <a:r>
              <a:rPr lang="en-US" sz="1600" i="1" dirty="0">
                <a:cs typeface="Calibri Light" panose="020F0302020204030204" pitchFamily="34" charset="0"/>
              </a:rPr>
              <a:t>                                                 </a:t>
            </a:r>
            <a:r>
              <a:rPr lang="en-US" sz="1600" i="1" dirty="0">
                <a:cs typeface="Calibri Light" panose="020F0302020204030204" pitchFamily="34" charset="0"/>
                <a:hlinkClick r:id="rId3"/>
              </a:rPr>
              <a:t>nschoiniotakis@mitropolitiko.edu.gr</a:t>
            </a:r>
            <a:r>
              <a:rPr lang="en-US" sz="1600" i="1" dirty="0">
                <a:cs typeface="Calibri Light" panose="020F0302020204030204" pitchFamily="34" charset="0"/>
              </a:rPr>
              <a:t/>
            </a:r>
            <a:br>
              <a:rPr lang="en-US" sz="1600" i="1" dirty="0">
                <a:cs typeface="Calibri Light" panose="020F0302020204030204" pitchFamily="34" charset="0"/>
              </a:rPr>
            </a:br>
            <a:r>
              <a:rPr lang="en-US" sz="1600" i="1" dirty="0">
                <a:cs typeface="Calibri Light" panose="020F0302020204030204" pitchFamily="34" charset="0"/>
              </a:rPr>
              <a:t> </a:t>
            </a:r>
            <a:br>
              <a:rPr lang="en-US" sz="1600" i="1" dirty="0">
                <a:cs typeface="Calibri Light" panose="020F0302020204030204" pitchFamily="34" charset="0"/>
              </a:rPr>
            </a:br>
            <a:r>
              <a:rPr lang="en-US" sz="1800" i="1" dirty="0">
                <a:cs typeface="Calibri Light" panose="020F0302020204030204" pitchFamily="34" charset="0"/>
              </a:rPr>
              <a:t>       </a:t>
            </a:r>
            <a:br>
              <a:rPr lang="en-US" sz="1800" i="1" dirty="0">
                <a:cs typeface="Calibri Light" panose="020F0302020204030204" pitchFamily="34" charset="0"/>
              </a:rPr>
            </a:br>
            <a:r>
              <a:rPr lang="en-US" sz="1800" i="1" dirty="0">
                <a:cs typeface="Calibri Light" panose="020F0302020204030204" pitchFamily="34" charset="0"/>
              </a:rPr>
              <a:t/>
            </a:r>
            <a:br>
              <a:rPr lang="en-US" sz="1800" i="1" dirty="0">
                <a:cs typeface="Calibri Light" panose="020F0302020204030204" pitchFamily="34" charset="0"/>
              </a:rPr>
            </a:br>
            <a:r>
              <a:rPr lang="en-US" sz="1800" dirty="0">
                <a:cs typeface="Calibri Light" panose="020F0302020204030204" pitchFamily="34" charset="0"/>
              </a:rPr>
              <a:t>                                     </a:t>
            </a:r>
            <a:r>
              <a:rPr lang="en-US" sz="1800" dirty="0">
                <a:solidFill>
                  <a:srgbClr val="002060"/>
                </a:solidFill>
                <a:cs typeface="Calibri Light" panose="020F0302020204030204" pitchFamily="34" charset="0"/>
              </a:rPr>
              <a:t/>
            </a:r>
            <a:br>
              <a:rPr lang="en-US" sz="1800" dirty="0">
                <a:solidFill>
                  <a:srgbClr val="002060"/>
                </a:solidFill>
                <a:cs typeface="Calibri Light" panose="020F0302020204030204" pitchFamily="34" charset="0"/>
              </a:rPr>
            </a:br>
            <a:r>
              <a:rPr lang="en-US" sz="1800" dirty="0">
                <a:solidFill>
                  <a:srgbClr val="002060"/>
                </a:solidFill>
                <a:cs typeface="Calibri Light" panose="020F0302020204030204" pitchFamily="34" charset="0"/>
              </a:rPr>
              <a:t/>
            </a:r>
            <a:br>
              <a:rPr lang="en-US" sz="1800" dirty="0">
                <a:solidFill>
                  <a:srgbClr val="002060"/>
                </a:solidFill>
                <a:cs typeface="Calibri Light" panose="020F0302020204030204" pitchFamily="34" charset="0"/>
              </a:rPr>
            </a:br>
            <a:r>
              <a:rPr lang="en-US" sz="1600" dirty="0">
                <a:solidFill>
                  <a:srgbClr val="002060"/>
                </a:solidFill>
                <a:cs typeface="Calibri Light" panose="020F0302020204030204" pitchFamily="34" charset="0"/>
              </a:rPr>
              <a:t/>
            </a:r>
            <a:br>
              <a:rPr lang="en-US" sz="1600" dirty="0">
                <a:solidFill>
                  <a:srgbClr val="002060"/>
                </a:solidFill>
                <a:cs typeface="Calibri Light" panose="020F0302020204030204" pitchFamily="34" charset="0"/>
              </a:rPr>
            </a:br>
            <a:r>
              <a:rPr lang="en-US" sz="1600" b="1" dirty="0">
                <a:solidFill>
                  <a:srgbClr val="002060"/>
                </a:solidFill>
              </a:rPr>
              <a:t/>
            </a:r>
            <a:br>
              <a:rPr lang="en-US" sz="1600" b="1" dirty="0">
                <a:solidFill>
                  <a:srgbClr val="002060"/>
                </a:solidFill>
              </a:rPr>
            </a:br>
            <a:r>
              <a:rPr lang="en-US" sz="1600" b="1" dirty="0">
                <a:solidFill>
                  <a:srgbClr val="002060"/>
                </a:solidFill>
              </a:rPr>
              <a:t/>
            </a:r>
            <a:br>
              <a:rPr lang="en-US" sz="1600" b="1" dirty="0">
                <a:solidFill>
                  <a:srgbClr val="002060"/>
                </a:solidFill>
              </a:rPr>
            </a:br>
            <a:r>
              <a:rPr lang="en-US" sz="1600" b="1" dirty="0">
                <a:solidFill>
                  <a:srgbClr val="002060"/>
                </a:solidFill>
              </a:rPr>
              <a:t/>
            </a:r>
            <a:br>
              <a:rPr lang="en-US" sz="1600" b="1" dirty="0">
                <a:solidFill>
                  <a:srgbClr val="002060"/>
                </a:solidFill>
              </a:rPr>
            </a:br>
            <a:r>
              <a:rPr lang="en-US" sz="1600" b="1" dirty="0">
                <a:solidFill>
                  <a:srgbClr val="002060"/>
                </a:solidFill>
              </a:rPr>
              <a:t/>
            </a:r>
            <a:br>
              <a:rPr lang="en-US" sz="1600" b="1" dirty="0">
                <a:solidFill>
                  <a:srgbClr val="002060"/>
                </a:solidFill>
              </a:rPr>
            </a:br>
            <a:endParaRPr lang="el-GR" sz="1600" b="1" dirty="0">
              <a:solidFill>
                <a:srgbClr val="002060"/>
              </a:solidFill>
            </a:endParaRPr>
          </a:p>
        </p:txBody>
      </p:sp>
      <p:sp>
        <p:nvSpPr>
          <p:cNvPr id="17" name="AutoShape 4">
            <a:hlinkClick r:id="rId4"/>
            <a:extLst>
              <a:ext uri="{FF2B5EF4-FFF2-40B4-BE49-F238E27FC236}">
                <a16:creationId xmlns:a16="http://schemas.microsoft.com/office/drawing/2014/main" id="{00A26E57-D515-0BD8-EA02-CC830D2D2FF7}"/>
              </a:ext>
            </a:extLst>
          </p:cNvPr>
          <p:cNvSpPr>
            <a:spLocks noChangeAspect="1" noChangeArrowheads="1"/>
          </p:cNvSpPr>
          <p:nvPr/>
        </p:nvSpPr>
        <p:spPr bwMode="auto">
          <a:xfrm>
            <a:off x="-412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AutoShape 5">
            <a:extLst>
              <a:ext uri="{FF2B5EF4-FFF2-40B4-BE49-F238E27FC236}">
                <a16:creationId xmlns:a16="http://schemas.microsoft.com/office/drawing/2014/main" id="{CD4FBE90-B589-E55F-559A-377D82E96DDA}"/>
              </a:ext>
            </a:extLst>
          </p:cNvPr>
          <p:cNvSpPr>
            <a:spLocks noChangeAspect="1" noChangeArrowheads="1"/>
          </p:cNvSpPr>
          <p:nvPr/>
        </p:nvSpPr>
        <p:spPr bwMode="auto">
          <a:xfrm>
            <a:off x="3683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 name="AutoShape 6">
            <a:extLst>
              <a:ext uri="{FF2B5EF4-FFF2-40B4-BE49-F238E27FC236}">
                <a16:creationId xmlns:a16="http://schemas.microsoft.com/office/drawing/2014/main" id="{9919AD92-E277-7DA0-D6E4-9639553B7E48}"/>
              </a:ext>
            </a:extLst>
          </p:cNvPr>
          <p:cNvSpPr>
            <a:spLocks noChangeAspect="1" noChangeArrowheads="1"/>
          </p:cNvSpPr>
          <p:nvPr/>
        </p:nvSpPr>
        <p:spPr bwMode="auto">
          <a:xfrm>
            <a:off x="8159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 name="AutoShape 7">
            <a:extLst>
              <a:ext uri="{FF2B5EF4-FFF2-40B4-BE49-F238E27FC236}">
                <a16:creationId xmlns:a16="http://schemas.microsoft.com/office/drawing/2014/main" id="{FFD1A93D-E19E-7FC9-6D10-3E7379F696E7}"/>
              </a:ext>
            </a:extLst>
          </p:cNvPr>
          <p:cNvSpPr>
            <a:spLocks noChangeAspect="1" noChangeArrowheads="1"/>
          </p:cNvSpPr>
          <p:nvPr/>
        </p:nvSpPr>
        <p:spPr bwMode="auto">
          <a:xfrm>
            <a:off x="1263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 name="AutoShape 8">
            <a:extLst>
              <a:ext uri="{FF2B5EF4-FFF2-40B4-BE49-F238E27FC236}">
                <a16:creationId xmlns:a16="http://schemas.microsoft.com/office/drawing/2014/main" id="{F263BA82-EC29-6511-20EC-EE0C5C1E7CA0}"/>
              </a:ext>
            </a:extLst>
          </p:cNvPr>
          <p:cNvSpPr>
            <a:spLocks noChangeAspect="1" noChangeArrowheads="1"/>
          </p:cNvSpPr>
          <p:nvPr/>
        </p:nvSpPr>
        <p:spPr bwMode="auto">
          <a:xfrm>
            <a:off x="17113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 name="AutoShape 9">
            <a:extLst>
              <a:ext uri="{FF2B5EF4-FFF2-40B4-BE49-F238E27FC236}">
                <a16:creationId xmlns:a16="http://schemas.microsoft.com/office/drawing/2014/main" id="{A2E96FC4-C7C4-0EB7-EFAF-65BC3F905C17}"/>
              </a:ext>
            </a:extLst>
          </p:cNvPr>
          <p:cNvSpPr>
            <a:spLocks noChangeAspect="1" noChangeArrowheads="1"/>
          </p:cNvSpPr>
          <p:nvPr/>
        </p:nvSpPr>
        <p:spPr bwMode="auto">
          <a:xfrm>
            <a:off x="2159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3" name="AutoShape 10">
            <a:extLst>
              <a:ext uri="{FF2B5EF4-FFF2-40B4-BE49-F238E27FC236}">
                <a16:creationId xmlns:a16="http://schemas.microsoft.com/office/drawing/2014/main" id="{AB4545F6-8B67-89BE-E1D6-663180C303DD}"/>
              </a:ext>
            </a:extLst>
          </p:cNvPr>
          <p:cNvSpPr>
            <a:spLocks noChangeAspect="1" noChangeArrowheads="1"/>
          </p:cNvSpPr>
          <p:nvPr/>
        </p:nvSpPr>
        <p:spPr bwMode="auto">
          <a:xfrm>
            <a:off x="26066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 name="AutoShape 11">
            <a:extLst>
              <a:ext uri="{FF2B5EF4-FFF2-40B4-BE49-F238E27FC236}">
                <a16:creationId xmlns:a16="http://schemas.microsoft.com/office/drawing/2014/main" id="{1A57D4A3-A62B-5551-533B-3C6EE4BEBB96}"/>
              </a:ext>
            </a:extLst>
          </p:cNvPr>
          <p:cNvSpPr>
            <a:spLocks noChangeAspect="1" noChangeArrowheads="1"/>
          </p:cNvSpPr>
          <p:nvPr/>
        </p:nvSpPr>
        <p:spPr bwMode="auto">
          <a:xfrm>
            <a:off x="30543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 name="AutoShape 12">
            <a:extLst>
              <a:ext uri="{FF2B5EF4-FFF2-40B4-BE49-F238E27FC236}">
                <a16:creationId xmlns:a16="http://schemas.microsoft.com/office/drawing/2014/main" id="{E05F7A86-DBD7-765E-BF65-C600040AB56B}"/>
              </a:ext>
            </a:extLst>
          </p:cNvPr>
          <p:cNvSpPr>
            <a:spLocks noChangeAspect="1" noChangeArrowheads="1"/>
          </p:cNvSpPr>
          <p:nvPr/>
        </p:nvSpPr>
        <p:spPr bwMode="auto">
          <a:xfrm>
            <a:off x="35020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6" name="AutoShape 13">
            <a:extLst>
              <a:ext uri="{FF2B5EF4-FFF2-40B4-BE49-F238E27FC236}">
                <a16:creationId xmlns:a16="http://schemas.microsoft.com/office/drawing/2014/main" id="{2E6444B2-A38C-691F-DE1B-4B8288368132}"/>
              </a:ext>
            </a:extLst>
          </p:cNvPr>
          <p:cNvSpPr>
            <a:spLocks noChangeAspect="1" noChangeArrowheads="1"/>
          </p:cNvSpPr>
          <p:nvPr/>
        </p:nvSpPr>
        <p:spPr bwMode="auto">
          <a:xfrm>
            <a:off x="39497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 name="AutoShape 15">
            <a:extLst>
              <a:ext uri="{FF2B5EF4-FFF2-40B4-BE49-F238E27FC236}">
                <a16:creationId xmlns:a16="http://schemas.microsoft.com/office/drawing/2014/main" id="{BD49DB3B-99AE-FE21-8975-40D6FD5CA0EF}"/>
              </a:ext>
            </a:extLst>
          </p:cNvPr>
          <p:cNvSpPr>
            <a:spLocks noChangeAspect="1" noChangeArrowheads="1"/>
          </p:cNvSpPr>
          <p:nvPr/>
        </p:nvSpPr>
        <p:spPr bwMode="auto">
          <a:xfrm>
            <a:off x="127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AutoShape 16">
            <a:extLst>
              <a:ext uri="{FF2B5EF4-FFF2-40B4-BE49-F238E27FC236}">
                <a16:creationId xmlns:a16="http://schemas.microsoft.com/office/drawing/2014/main" id="{6AE00EA1-157B-86D8-9E90-F09F22329364}"/>
              </a:ext>
            </a:extLst>
          </p:cNvPr>
          <p:cNvSpPr>
            <a:spLocks noChangeAspect="1" noChangeArrowheads="1"/>
          </p:cNvSpPr>
          <p:nvPr/>
        </p:nvSpPr>
        <p:spPr bwMode="auto">
          <a:xfrm>
            <a:off x="5746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9" name="AutoShape 17">
            <a:extLst>
              <a:ext uri="{FF2B5EF4-FFF2-40B4-BE49-F238E27FC236}">
                <a16:creationId xmlns:a16="http://schemas.microsoft.com/office/drawing/2014/main" id="{7E1EBDC4-B9F0-7FEF-577C-E87EF8CDC667}"/>
              </a:ext>
            </a:extLst>
          </p:cNvPr>
          <p:cNvSpPr>
            <a:spLocks noChangeAspect="1" noChangeArrowheads="1"/>
          </p:cNvSpPr>
          <p:nvPr/>
        </p:nvSpPr>
        <p:spPr bwMode="auto">
          <a:xfrm>
            <a:off x="10223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AutoShape 18">
            <a:extLst>
              <a:ext uri="{FF2B5EF4-FFF2-40B4-BE49-F238E27FC236}">
                <a16:creationId xmlns:a16="http://schemas.microsoft.com/office/drawing/2014/main" id="{71D73E6E-96AF-5DF8-3019-6B6E68365BBB}"/>
              </a:ext>
            </a:extLst>
          </p:cNvPr>
          <p:cNvSpPr>
            <a:spLocks noChangeAspect="1" noChangeArrowheads="1"/>
          </p:cNvSpPr>
          <p:nvPr/>
        </p:nvSpPr>
        <p:spPr bwMode="auto">
          <a:xfrm>
            <a:off x="14700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AutoShape 19">
            <a:extLst>
              <a:ext uri="{FF2B5EF4-FFF2-40B4-BE49-F238E27FC236}">
                <a16:creationId xmlns:a16="http://schemas.microsoft.com/office/drawing/2014/main" id="{B86053D8-BF1B-EE1B-FD33-1CF594D18EFC}"/>
              </a:ext>
            </a:extLst>
          </p:cNvPr>
          <p:cNvSpPr>
            <a:spLocks noChangeAspect="1" noChangeArrowheads="1"/>
          </p:cNvSpPr>
          <p:nvPr/>
        </p:nvSpPr>
        <p:spPr bwMode="auto">
          <a:xfrm>
            <a:off x="19177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AutoShape 20">
            <a:extLst>
              <a:ext uri="{FF2B5EF4-FFF2-40B4-BE49-F238E27FC236}">
                <a16:creationId xmlns:a16="http://schemas.microsoft.com/office/drawing/2014/main" id="{8C69AB01-6A61-D11D-57CE-4B1BCE2F7A56}"/>
              </a:ext>
            </a:extLst>
          </p:cNvPr>
          <p:cNvSpPr>
            <a:spLocks noChangeAspect="1" noChangeArrowheads="1"/>
          </p:cNvSpPr>
          <p:nvPr/>
        </p:nvSpPr>
        <p:spPr bwMode="auto">
          <a:xfrm>
            <a:off x="23653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AutoShape 21">
            <a:extLst>
              <a:ext uri="{FF2B5EF4-FFF2-40B4-BE49-F238E27FC236}">
                <a16:creationId xmlns:a16="http://schemas.microsoft.com/office/drawing/2014/main" id="{DDCCA59B-E428-A242-D3F7-407400E73F42}"/>
              </a:ext>
            </a:extLst>
          </p:cNvPr>
          <p:cNvSpPr>
            <a:spLocks noChangeAspect="1" noChangeArrowheads="1"/>
          </p:cNvSpPr>
          <p:nvPr/>
        </p:nvSpPr>
        <p:spPr bwMode="auto">
          <a:xfrm>
            <a:off x="28130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AutoShape 22">
            <a:extLst>
              <a:ext uri="{FF2B5EF4-FFF2-40B4-BE49-F238E27FC236}">
                <a16:creationId xmlns:a16="http://schemas.microsoft.com/office/drawing/2014/main" id="{E2998876-E6B7-F92C-7646-7D3990EA0D22}"/>
              </a:ext>
            </a:extLst>
          </p:cNvPr>
          <p:cNvSpPr>
            <a:spLocks noChangeAspect="1" noChangeArrowheads="1"/>
          </p:cNvSpPr>
          <p:nvPr/>
        </p:nvSpPr>
        <p:spPr bwMode="auto">
          <a:xfrm>
            <a:off x="3260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AutoShape 24">
            <a:extLst>
              <a:ext uri="{FF2B5EF4-FFF2-40B4-BE49-F238E27FC236}">
                <a16:creationId xmlns:a16="http://schemas.microsoft.com/office/drawing/2014/main" id="{11A48DC0-21F1-67AF-5B4F-F2D28A9A6814}"/>
              </a:ext>
            </a:extLst>
          </p:cNvPr>
          <p:cNvSpPr>
            <a:spLocks noChangeAspect="1" noChangeArrowheads="1"/>
          </p:cNvSpPr>
          <p:nvPr/>
        </p:nvSpPr>
        <p:spPr bwMode="auto">
          <a:xfrm>
            <a:off x="279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AutoShape 25">
            <a:extLst>
              <a:ext uri="{FF2B5EF4-FFF2-40B4-BE49-F238E27FC236}">
                <a16:creationId xmlns:a16="http://schemas.microsoft.com/office/drawing/2014/main" id="{8CDD57A0-F386-91F4-FDE4-6B676235B7EC}"/>
              </a:ext>
            </a:extLst>
          </p:cNvPr>
          <p:cNvSpPr>
            <a:spLocks noChangeAspect="1" noChangeArrowheads="1"/>
          </p:cNvSpPr>
          <p:nvPr/>
        </p:nvSpPr>
        <p:spPr bwMode="auto">
          <a:xfrm>
            <a:off x="7270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AutoShape 26">
            <a:extLst>
              <a:ext uri="{FF2B5EF4-FFF2-40B4-BE49-F238E27FC236}">
                <a16:creationId xmlns:a16="http://schemas.microsoft.com/office/drawing/2014/main" id="{DA8A2D6D-22F2-528A-9EEB-399170FC6BD1}"/>
              </a:ext>
            </a:extLst>
          </p:cNvPr>
          <p:cNvSpPr>
            <a:spLocks noChangeAspect="1" noChangeArrowheads="1"/>
          </p:cNvSpPr>
          <p:nvPr/>
        </p:nvSpPr>
        <p:spPr bwMode="auto">
          <a:xfrm>
            <a:off x="11747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AutoShape 27">
            <a:extLst>
              <a:ext uri="{FF2B5EF4-FFF2-40B4-BE49-F238E27FC236}">
                <a16:creationId xmlns:a16="http://schemas.microsoft.com/office/drawing/2014/main" id="{8F18D946-BC30-BF96-6D4B-F68FF6A6C487}"/>
              </a:ext>
            </a:extLst>
          </p:cNvPr>
          <p:cNvSpPr>
            <a:spLocks noChangeAspect="1" noChangeArrowheads="1"/>
          </p:cNvSpPr>
          <p:nvPr/>
        </p:nvSpPr>
        <p:spPr bwMode="auto">
          <a:xfrm>
            <a:off x="16224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 name="AutoShape 28">
            <a:extLst>
              <a:ext uri="{FF2B5EF4-FFF2-40B4-BE49-F238E27FC236}">
                <a16:creationId xmlns:a16="http://schemas.microsoft.com/office/drawing/2014/main" id="{6C4B705A-8582-CB68-A881-2A367E84F279}"/>
              </a:ext>
            </a:extLst>
          </p:cNvPr>
          <p:cNvSpPr>
            <a:spLocks noChangeAspect="1" noChangeArrowheads="1"/>
          </p:cNvSpPr>
          <p:nvPr/>
        </p:nvSpPr>
        <p:spPr bwMode="auto">
          <a:xfrm>
            <a:off x="20701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AutoShape 29">
            <a:extLst>
              <a:ext uri="{FF2B5EF4-FFF2-40B4-BE49-F238E27FC236}">
                <a16:creationId xmlns:a16="http://schemas.microsoft.com/office/drawing/2014/main" id="{F99F17D9-6F90-8323-CD5F-9977D117B60B}"/>
              </a:ext>
            </a:extLst>
          </p:cNvPr>
          <p:cNvSpPr>
            <a:spLocks noChangeAspect="1" noChangeArrowheads="1"/>
          </p:cNvSpPr>
          <p:nvPr/>
        </p:nvSpPr>
        <p:spPr bwMode="auto">
          <a:xfrm>
            <a:off x="25177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1" name="AutoShape 30">
            <a:extLst>
              <a:ext uri="{FF2B5EF4-FFF2-40B4-BE49-F238E27FC236}">
                <a16:creationId xmlns:a16="http://schemas.microsoft.com/office/drawing/2014/main" id="{64712BC2-479B-1AFA-6336-449E510A5B99}"/>
              </a:ext>
            </a:extLst>
          </p:cNvPr>
          <p:cNvSpPr>
            <a:spLocks noChangeAspect="1" noChangeArrowheads="1"/>
          </p:cNvSpPr>
          <p:nvPr/>
        </p:nvSpPr>
        <p:spPr bwMode="auto">
          <a:xfrm>
            <a:off x="296545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AutoShape 31">
            <a:extLst>
              <a:ext uri="{FF2B5EF4-FFF2-40B4-BE49-F238E27FC236}">
                <a16:creationId xmlns:a16="http://schemas.microsoft.com/office/drawing/2014/main" id="{A6204F46-F5A0-60FF-6606-2D0391F30F5C}"/>
              </a:ext>
            </a:extLst>
          </p:cNvPr>
          <p:cNvSpPr>
            <a:spLocks noChangeAspect="1" noChangeArrowheads="1"/>
          </p:cNvSpPr>
          <p:nvPr/>
        </p:nvSpPr>
        <p:spPr bwMode="auto">
          <a:xfrm>
            <a:off x="341312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3" name="Picture 42">
            <a:extLst>
              <a:ext uri="{FF2B5EF4-FFF2-40B4-BE49-F238E27FC236}">
                <a16:creationId xmlns:a16="http://schemas.microsoft.com/office/drawing/2014/main" id="{2D86D879-D310-AB3C-0D29-319E30B39E15}"/>
              </a:ext>
            </a:extLst>
          </p:cNvPr>
          <p:cNvPicPr>
            <a:picLocks noChangeAspect="1"/>
          </p:cNvPicPr>
          <p:nvPr/>
        </p:nvPicPr>
        <p:blipFill rotWithShape="1">
          <a:blip r:embed="rId5">
            <a:extLst>
              <a:ext uri="{28A0092B-C50C-407E-A947-70E740481C1C}">
                <a14:useLocalDpi xmlns:a14="http://schemas.microsoft.com/office/drawing/2010/main" val="0"/>
              </a:ext>
            </a:extLst>
          </a:blip>
          <a:srcRect t="-8334" b="82245"/>
          <a:stretch/>
        </p:blipFill>
        <p:spPr bwMode="auto">
          <a:xfrm>
            <a:off x="2606675" y="609967"/>
            <a:ext cx="7395454" cy="90934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90557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00000">
            <a:alpha val="87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
            </a:r>
            <a:br>
              <a:rPr lang="en-US" sz="2000" dirty="0"/>
            </a:br>
            <a:r>
              <a:rPr lang="en-US" sz="2400" b="1" dirty="0" smtClean="0">
                <a:solidFill>
                  <a:srgbClr val="C00000"/>
                </a:solidFill>
              </a:rPr>
              <a:t>Experience </a:t>
            </a:r>
            <a:r>
              <a:rPr lang="en-US" sz="2400" b="1" dirty="0">
                <a:solidFill>
                  <a:srgbClr val="C00000"/>
                </a:solidFill>
              </a:rPr>
              <a:t>with Smart Technologies</a:t>
            </a:r>
            <a:endParaRPr lang="el-GR" sz="2400" b="1" dirty="0">
              <a:solidFill>
                <a:srgbClr val="C00000"/>
              </a:solidFill>
            </a:endParaRPr>
          </a:p>
        </p:txBody>
      </p:sp>
      <p:pic>
        <p:nvPicPr>
          <p:cNvPr id="11" name="Content Placeholder 10" descr="C:\Users\idaskalaki\AppData\Local\Microsoft\Windows\INetCache\Content.MSO\2F7CCAB8.tmp"/>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112663" y="3554168"/>
            <a:ext cx="5184000" cy="1944000"/>
          </a:xfrm>
          <a:prstGeom prst="rect">
            <a:avLst/>
          </a:prstGeom>
          <a:noFill/>
          <a:ln w="19050">
            <a:solidFill>
              <a:srgbClr val="00B050"/>
            </a:solidFill>
          </a:ln>
        </p:spPr>
      </p:pic>
      <p:sp>
        <p:nvSpPr>
          <p:cNvPr id="4" name="Slide Number Placeholder 3"/>
          <p:cNvSpPr>
            <a:spLocks noGrp="1"/>
          </p:cNvSpPr>
          <p:nvPr>
            <p:ph type="sldNum" sz="quarter" idx="12"/>
          </p:nvPr>
        </p:nvSpPr>
        <p:spPr/>
        <p:txBody>
          <a:bodyPr/>
          <a:lstStyle/>
          <a:p>
            <a:fld id="{B02DF1E5-C835-304B-B18C-C57DFB15271E}" type="slidenum">
              <a:rPr lang="en-US" smtClean="0"/>
              <a:pPr/>
              <a:t>10</a:t>
            </a:fld>
            <a:endParaRPr lang="en-US" dirty="0"/>
          </a:p>
        </p:txBody>
      </p:sp>
      <p:pic>
        <p:nvPicPr>
          <p:cNvPr id="5" name="Picture 4"/>
          <p:cNvPicPr>
            <a:picLocks noChangeAspect="1"/>
          </p:cNvPicPr>
          <p:nvPr/>
        </p:nvPicPr>
        <p:blipFill>
          <a:blip r:embed="rId3"/>
          <a:stretch>
            <a:fillRect/>
          </a:stretch>
        </p:blipFill>
        <p:spPr>
          <a:xfrm>
            <a:off x="327232" y="1366958"/>
            <a:ext cx="5184000" cy="1944001"/>
          </a:xfrm>
          <a:prstGeom prst="rect">
            <a:avLst/>
          </a:prstGeom>
        </p:spPr>
      </p:pic>
      <p:pic>
        <p:nvPicPr>
          <p:cNvPr id="8" name="Picture 7" descr="C:\Users\idaskalaki\AppData\Local\Microsoft\Windows\INetCache\Content.MSO\7BBA0398.tmp"/>
          <p:cNvPicPr/>
          <p:nvPr/>
        </p:nvPicPr>
        <p:blipFill>
          <a:blip r:embed="rId4">
            <a:extLst>
              <a:ext uri="{28A0092B-C50C-407E-A947-70E740481C1C}">
                <a14:useLocalDpi xmlns:a14="http://schemas.microsoft.com/office/drawing/2010/main" val="0"/>
              </a:ext>
            </a:extLst>
          </a:blip>
          <a:srcRect/>
          <a:stretch>
            <a:fillRect/>
          </a:stretch>
        </p:blipFill>
        <p:spPr bwMode="auto">
          <a:xfrm>
            <a:off x="6210300" y="1366958"/>
            <a:ext cx="5184000" cy="1918661"/>
          </a:xfrm>
          <a:prstGeom prst="rect">
            <a:avLst/>
          </a:prstGeom>
          <a:noFill/>
          <a:ln w="19050">
            <a:solidFill>
              <a:srgbClr val="00B050"/>
            </a:solidFill>
          </a:ln>
        </p:spPr>
      </p:pic>
    </p:spTree>
    <p:extLst>
      <p:ext uri="{BB962C8B-B14F-4D97-AF65-F5344CB8AC3E}">
        <p14:creationId xmlns:p14="http://schemas.microsoft.com/office/powerpoint/2010/main" val="389212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3"/>
          </p:nvPr>
        </p:nvSpPr>
        <p:spPr>
          <a:xfrm>
            <a:off x="3288586" y="506163"/>
            <a:ext cx="5389033" cy="639762"/>
          </a:xfrm>
        </p:spPr>
        <p:txBody>
          <a:bodyPr/>
          <a:lstStyle/>
          <a:p>
            <a:pPr algn="ctr"/>
            <a:r>
              <a:rPr lang="en-US" dirty="0">
                <a:solidFill>
                  <a:srgbClr val="C4161C"/>
                </a:solidFill>
              </a:rPr>
              <a:t>Emotion Analysis</a:t>
            </a:r>
            <a:endParaRPr lang="el-GR" dirty="0">
              <a:solidFill>
                <a:srgbClr val="C4161C"/>
              </a:solidFill>
            </a:endParaRPr>
          </a:p>
        </p:txBody>
      </p:sp>
      <p:pic>
        <p:nvPicPr>
          <p:cNvPr id="8" name="Picture 7"/>
          <p:cNvPicPr>
            <a:picLocks noChangeAspect="1"/>
          </p:cNvPicPr>
          <p:nvPr/>
        </p:nvPicPr>
        <p:blipFill>
          <a:blip r:embed="rId2"/>
          <a:stretch>
            <a:fillRect/>
          </a:stretch>
        </p:blipFill>
        <p:spPr>
          <a:xfrm>
            <a:off x="176980" y="3618035"/>
            <a:ext cx="5384800" cy="2219136"/>
          </a:xfrm>
          <a:prstGeom prst="rect">
            <a:avLst/>
          </a:prstGeom>
          <a:ln w="19050">
            <a:solidFill>
              <a:srgbClr val="00B050"/>
            </a:solidFill>
          </a:ln>
        </p:spPr>
      </p:pic>
      <p:pic>
        <p:nvPicPr>
          <p:cNvPr id="16" name="Picture 15"/>
          <p:cNvPicPr>
            <a:picLocks noChangeAspect="1"/>
          </p:cNvPicPr>
          <p:nvPr/>
        </p:nvPicPr>
        <p:blipFill>
          <a:blip r:embed="rId3"/>
          <a:stretch>
            <a:fillRect/>
          </a:stretch>
        </p:blipFill>
        <p:spPr>
          <a:xfrm>
            <a:off x="176980" y="1373429"/>
            <a:ext cx="5384800" cy="2017101"/>
          </a:xfrm>
          <a:prstGeom prst="rect">
            <a:avLst/>
          </a:prstGeom>
          <a:ln w="19050">
            <a:solidFill>
              <a:srgbClr val="00B050"/>
            </a:solidFill>
          </a:ln>
        </p:spPr>
      </p:pic>
      <p:pic>
        <p:nvPicPr>
          <p:cNvPr id="17" name="Picture 16" descr="C:\Users\idaskalaki\AppData\Local\Microsoft\Windows\INetCache\Content.MSO\F245E386.tmp"/>
          <p:cNvPicPr/>
          <p:nvPr/>
        </p:nvPicPr>
        <p:blipFill>
          <a:blip r:embed="rId4">
            <a:extLst>
              <a:ext uri="{28A0092B-C50C-407E-A947-70E740481C1C}">
                <a14:useLocalDpi xmlns:a14="http://schemas.microsoft.com/office/drawing/2010/main" val="0"/>
              </a:ext>
            </a:extLst>
          </a:blip>
          <a:srcRect/>
          <a:stretch>
            <a:fillRect/>
          </a:stretch>
        </p:blipFill>
        <p:spPr bwMode="auto">
          <a:xfrm>
            <a:off x="5985219" y="3618035"/>
            <a:ext cx="5384800" cy="2219136"/>
          </a:xfrm>
          <a:prstGeom prst="rect">
            <a:avLst/>
          </a:prstGeom>
          <a:noFill/>
          <a:ln w="19050">
            <a:solidFill>
              <a:srgbClr val="00B050"/>
            </a:solidFill>
          </a:ln>
        </p:spPr>
      </p:pic>
      <p:sp>
        <p:nvSpPr>
          <p:cNvPr id="2" name="Slide Number Placeholder 1"/>
          <p:cNvSpPr>
            <a:spLocks noGrp="1"/>
          </p:cNvSpPr>
          <p:nvPr>
            <p:ph type="sldNum" sz="quarter" idx="12"/>
          </p:nvPr>
        </p:nvSpPr>
        <p:spPr/>
        <p:txBody>
          <a:bodyPr/>
          <a:lstStyle/>
          <a:p>
            <a:fld id="{B02DF1E5-C835-304B-B18C-C57DFB15271E}" type="slidenum">
              <a:rPr lang="en-US" smtClean="0"/>
              <a:pPr/>
              <a:t>11</a:t>
            </a:fld>
            <a:endParaRPr lang="en-US" dirty="0"/>
          </a:p>
        </p:txBody>
      </p:sp>
      <p:pic>
        <p:nvPicPr>
          <p:cNvPr id="9" name="Picture 8" descr="C:\Users\idaskalaki\AppData\Local\Microsoft\Windows\INetCache\Content.MSO\8A463F31.tmp"/>
          <p:cNvPicPr/>
          <p:nvPr/>
        </p:nvPicPr>
        <p:blipFill>
          <a:blip r:embed="rId5">
            <a:extLst>
              <a:ext uri="{28A0092B-C50C-407E-A947-70E740481C1C}">
                <a14:useLocalDpi xmlns:a14="http://schemas.microsoft.com/office/drawing/2010/main" val="0"/>
              </a:ext>
            </a:extLst>
          </a:blip>
          <a:srcRect/>
          <a:stretch>
            <a:fillRect/>
          </a:stretch>
        </p:blipFill>
        <p:spPr bwMode="auto">
          <a:xfrm>
            <a:off x="5983102" y="1373429"/>
            <a:ext cx="5330163" cy="2017101"/>
          </a:xfrm>
          <a:prstGeom prst="rect">
            <a:avLst/>
          </a:prstGeom>
          <a:noFill/>
          <a:ln w="19050">
            <a:solidFill>
              <a:srgbClr val="00B050"/>
            </a:solidFill>
          </a:ln>
        </p:spPr>
      </p:pic>
    </p:spTree>
    <p:extLst>
      <p:ext uri="{BB962C8B-B14F-4D97-AF65-F5344CB8AC3E}">
        <p14:creationId xmlns:p14="http://schemas.microsoft.com/office/powerpoint/2010/main" val="1686496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b="1" dirty="0" smtClean="0">
                <a:solidFill>
                  <a:srgbClr val="C00000"/>
                </a:solidFill>
              </a:rPr>
              <a:t/>
            </a:r>
            <a:br>
              <a:rPr lang="en-US" sz="2400" b="1" dirty="0" smtClean="0">
                <a:solidFill>
                  <a:srgbClr val="C00000"/>
                </a:solidFill>
              </a:rPr>
            </a:br>
            <a:r>
              <a:rPr lang="en-US" sz="2400" b="1" dirty="0" smtClean="0">
                <a:solidFill>
                  <a:srgbClr val="C00000"/>
                </a:solidFill>
              </a:rPr>
              <a:t>Applications of Emotion Recognition</a:t>
            </a:r>
            <a:endParaRPr lang="el-GR" sz="2400" b="1" dirty="0">
              <a:solidFill>
                <a:srgbClr val="C00000"/>
              </a:solidFill>
            </a:endParaRPr>
          </a:p>
        </p:txBody>
      </p:sp>
      <p:pic>
        <p:nvPicPr>
          <p:cNvPr id="16" name="Content Placeholder 9" descr="C:\Users\idaskalaki\AppData\Local\Microsoft\Windows\INetCache\Content.MSO\E11D1EF7.tmp"/>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6980" y="1345224"/>
            <a:ext cx="5384800" cy="2017101"/>
          </a:xfrm>
          <a:prstGeom prst="rect">
            <a:avLst/>
          </a:prstGeom>
          <a:solidFill>
            <a:srgbClr val="00B050"/>
          </a:solidFill>
          <a:ln w="19050">
            <a:solidFill>
              <a:srgbClr val="00B050"/>
            </a:solidFill>
          </a:ln>
        </p:spPr>
      </p:pic>
      <p:pic>
        <p:nvPicPr>
          <p:cNvPr id="18" name="Content Placeholder 10" descr="C:\Users\idaskalaki\AppData\Local\Microsoft\Windows\INetCache\Content.MSO\9549D3B9.tmp"/>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879690" y="1345224"/>
            <a:ext cx="5436768" cy="2017101"/>
          </a:xfrm>
          <a:prstGeom prst="rect">
            <a:avLst/>
          </a:prstGeom>
          <a:solidFill>
            <a:srgbClr val="00B050"/>
          </a:solidFill>
          <a:ln w="19050">
            <a:solidFill>
              <a:srgbClr val="00B050"/>
            </a:solidFill>
          </a:ln>
        </p:spPr>
      </p:pic>
      <p:pic>
        <p:nvPicPr>
          <p:cNvPr id="19" name="Picture 18"/>
          <p:cNvPicPr>
            <a:picLocks noChangeAspect="1"/>
          </p:cNvPicPr>
          <p:nvPr/>
        </p:nvPicPr>
        <p:blipFill>
          <a:blip r:embed="rId4"/>
          <a:stretch>
            <a:fillRect/>
          </a:stretch>
        </p:blipFill>
        <p:spPr>
          <a:xfrm>
            <a:off x="3187290" y="3604847"/>
            <a:ext cx="5384800" cy="2017101"/>
          </a:xfrm>
          <a:prstGeom prst="rect">
            <a:avLst/>
          </a:prstGeom>
          <a:ln w="19050">
            <a:solidFill>
              <a:srgbClr val="00B050"/>
            </a:solidFill>
          </a:ln>
        </p:spPr>
      </p:pic>
      <p:sp>
        <p:nvSpPr>
          <p:cNvPr id="2" name="Slide Number Placeholder 1"/>
          <p:cNvSpPr>
            <a:spLocks noGrp="1"/>
          </p:cNvSpPr>
          <p:nvPr>
            <p:ph type="sldNum" sz="quarter" idx="12"/>
          </p:nvPr>
        </p:nvSpPr>
        <p:spPr/>
        <p:txBody>
          <a:bodyPr/>
          <a:lstStyle/>
          <a:p>
            <a:fld id="{B02DF1E5-C835-304B-B18C-C57DFB15271E}" type="slidenum">
              <a:rPr lang="en-US" smtClean="0"/>
              <a:pPr/>
              <a:t>12</a:t>
            </a:fld>
            <a:endParaRPr lang="en-US" dirty="0"/>
          </a:p>
        </p:txBody>
      </p:sp>
    </p:spTree>
    <p:extLst>
      <p:ext uri="{BB962C8B-B14F-4D97-AF65-F5344CB8AC3E}">
        <p14:creationId xmlns:p14="http://schemas.microsoft.com/office/powerpoint/2010/main" val="2547116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5FA22D5-A4DA-B465-E5BB-E884B310B1B6}"/>
              </a:ext>
            </a:extLst>
          </p:cNvPr>
          <p:cNvSpPr>
            <a:spLocks noGrp="1"/>
          </p:cNvSpPr>
          <p:nvPr>
            <p:ph type="title"/>
          </p:nvPr>
        </p:nvSpPr>
        <p:spPr>
          <a:xfrm>
            <a:off x="609599" y="848214"/>
            <a:ext cx="4314093" cy="861330"/>
          </a:xfrm>
        </p:spPr>
        <p:txBody>
          <a:bodyPr/>
          <a:lstStyle/>
          <a:p>
            <a:r>
              <a:rPr lang="en-GB" sz="2400" b="1" dirty="0">
                <a:solidFill>
                  <a:srgbClr val="C00000"/>
                </a:solidFill>
              </a:rPr>
              <a:t>SDG’s</a:t>
            </a:r>
            <a:r>
              <a:rPr lang="en-GB" dirty="0"/>
              <a:t/>
            </a:r>
            <a:br>
              <a:rPr lang="en-GB" dirty="0"/>
            </a:br>
            <a:endParaRPr lang="en-GB" dirty="0"/>
          </a:p>
        </p:txBody>
      </p:sp>
      <p:sp>
        <p:nvSpPr>
          <p:cNvPr id="10" name="Content Placeholder 9">
            <a:extLst>
              <a:ext uri="{FF2B5EF4-FFF2-40B4-BE49-F238E27FC236}">
                <a16:creationId xmlns:a16="http://schemas.microsoft.com/office/drawing/2014/main" id="{71E045ED-B25A-6C92-7D43-4E249C9FD696}"/>
              </a:ext>
            </a:extLst>
          </p:cNvPr>
          <p:cNvSpPr>
            <a:spLocks noGrp="1"/>
          </p:cNvSpPr>
          <p:nvPr>
            <p:ph sz="half" idx="1"/>
          </p:nvPr>
        </p:nvSpPr>
        <p:spPr>
          <a:xfrm>
            <a:off x="239736" y="1336431"/>
            <a:ext cx="4191587" cy="4620921"/>
          </a:xfrm>
        </p:spPr>
        <p:txBody>
          <a:bodyPr/>
          <a:lstStyle/>
          <a:p>
            <a:pPr>
              <a:buFont typeface="Wingdings" panose="05000000000000000000" pitchFamily="2" charset="2"/>
              <a:buChar char="§"/>
            </a:pPr>
            <a:r>
              <a:rPr lang="en-GB" sz="2400" dirty="0"/>
              <a:t>SDG 9 Industry, Innovation &amp; Infrastructure</a:t>
            </a:r>
          </a:p>
          <a:p>
            <a:pPr>
              <a:buFont typeface="Wingdings" panose="05000000000000000000" pitchFamily="2" charset="2"/>
              <a:buChar char="§"/>
            </a:pPr>
            <a:endParaRPr lang="en-GB" sz="2400" dirty="0"/>
          </a:p>
          <a:p>
            <a:pPr>
              <a:buFont typeface="Wingdings" panose="05000000000000000000" pitchFamily="2" charset="2"/>
              <a:buChar char="§"/>
            </a:pPr>
            <a:r>
              <a:rPr lang="en-GB" sz="2400" dirty="0"/>
              <a:t>SDG 11 Sustainable Cities &amp; Communities</a:t>
            </a:r>
          </a:p>
          <a:p>
            <a:pPr marL="0" indent="0">
              <a:buNone/>
            </a:pPr>
            <a:endParaRPr lang="en-GB" dirty="0"/>
          </a:p>
          <a:p>
            <a:pPr marL="0" indent="0">
              <a:buNone/>
            </a:pPr>
            <a:r>
              <a:rPr lang="en-GB" dirty="0"/>
              <a:t> </a:t>
            </a:r>
          </a:p>
        </p:txBody>
      </p:sp>
      <p:pic>
        <p:nvPicPr>
          <p:cNvPr id="12" name="Content Placeholder 11">
            <a:extLst>
              <a:ext uri="{FF2B5EF4-FFF2-40B4-BE49-F238E27FC236}">
                <a16:creationId xmlns:a16="http://schemas.microsoft.com/office/drawing/2014/main" id="{FF7EF102-FED9-1CD8-2210-4BBF41EC6C6F}"/>
              </a:ext>
            </a:extLst>
          </p:cNvPr>
          <p:cNvPicPr>
            <a:picLocks noGrp="1" noChangeAspect="1"/>
          </p:cNvPicPr>
          <p:nvPr>
            <p:ph sz="half" idx="2"/>
          </p:nvPr>
        </p:nvPicPr>
        <p:blipFill>
          <a:blip r:embed="rId2"/>
          <a:stretch>
            <a:fillRect/>
          </a:stretch>
        </p:blipFill>
        <p:spPr>
          <a:xfrm>
            <a:off x="4728502" y="1048361"/>
            <a:ext cx="6006905" cy="4344840"/>
          </a:xfrm>
          <a:prstGeom prst="rect">
            <a:avLst/>
          </a:prstGeom>
          <a:ln w="28575">
            <a:solidFill>
              <a:srgbClr val="00B0F0"/>
            </a:solidFill>
          </a:ln>
        </p:spPr>
      </p:pic>
      <p:sp>
        <p:nvSpPr>
          <p:cNvPr id="2" name="Slide Number Placeholder 1"/>
          <p:cNvSpPr>
            <a:spLocks noGrp="1"/>
          </p:cNvSpPr>
          <p:nvPr>
            <p:ph type="sldNum" sz="quarter" idx="12"/>
          </p:nvPr>
        </p:nvSpPr>
        <p:spPr/>
        <p:txBody>
          <a:bodyPr/>
          <a:lstStyle/>
          <a:p>
            <a:fld id="{B02DF1E5-C835-304B-B18C-C57DFB15271E}" type="slidenum">
              <a:rPr lang="en-US" smtClean="0"/>
              <a:pPr/>
              <a:t>13</a:t>
            </a:fld>
            <a:endParaRPr lang="en-US" dirty="0"/>
          </a:p>
        </p:txBody>
      </p:sp>
    </p:spTree>
    <p:extLst>
      <p:ext uri="{BB962C8B-B14F-4D97-AF65-F5344CB8AC3E}">
        <p14:creationId xmlns:p14="http://schemas.microsoft.com/office/powerpoint/2010/main" val="3460097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37F64D-F284-A277-46A7-01F574FAB6C0}"/>
              </a:ext>
            </a:extLst>
          </p:cNvPr>
          <p:cNvSpPr>
            <a:spLocks noGrp="1"/>
          </p:cNvSpPr>
          <p:nvPr>
            <p:ph type="title"/>
          </p:nvPr>
        </p:nvSpPr>
        <p:spPr/>
        <p:txBody>
          <a:bodyPr/>
          <a:lstStyle/>
          <a:p>
            <a:r>
              <a:rPr lang="en-GB" sz="2000" b="1" dirty="0">
                <a:solidFill>
                  <a:srgbClr val="C00000"/>
                </a:solidFill>
              </a:rPr>
              <a:t/>
            </a:r>
            <a:br>
              <a:rPr lang="en-GB" sz="2000" b="1" dirty="0">
                <a:solidFill>
                  <a:srgbClr val="C00000"/>
                </a:solidFill>
              </a:rPr>
            </a:br>
            <a:r>
              <a:rPr lang="en-GB" sz="2400" b="1" dirty="0" smtClean="0">
                <a:solidFill>
                  <a:srgbClr val="C00000"/>
                </a:solidFill>
              </a:rPr>
              <a:t>Conclusion</a:t>
            </a:r>
            <a:endParaRPr lang="en-GB" sz="2400" b="1" dirty="0">
              <a:solidFill>
                <a:srgbClr val="C00000"/>
              </a:solidFill>
            </a:endParaRPr>
          </a:p>
        </p:txBody>
      </p:sp>
      <p:sp>
        <p:nvSpPr>
          <p:cNvPr id="8" name="Content Placeholder 7">
            <a:extLst>
              <a:ext uri="{FF2B5EF4-FFF2-40B4-BE49-F238E27FC236}">
                <a16:creationId xmlns:a16="http://schemas.microsoft.com/office/drawing/2014/main" id="{042475F6-3FAB-FAED-9832-49631C53B15C}"/>
              </a:ext>
            </a:extLst>
          </p:cNvPr>
          <p:cNvSpPr>
            <a:spLocks noGrp="1"/>
          </p:cNvSpPr>
          <p:nvPr>
            <p:ph idx="1"/>
          </p:nvPr>
        </p:nvSpPr>
        <p:spPr>
          <a:xfrm>
            <a:off x="572086" y="1166018"/>
            <a:ext cx="10972800" cy="4525963"/>
          </a:xfrm>
        </p:spPr>
        <p:txBody>
          <a:bodyPr/>
          <a:lstStyle/>
          <a:p>
            <a:pPr>
              <a:buFont typeface="Wingdings" panose="05000000000000000000" pitchFamily="2" charset="2"/>
              <a:buChar char="ü"/>
            </a:pPr>
            <a:r>
              <a:rPr lang="en-GB" sz="2400" dirty="0"/>
              <a:t>Hospitality professionals in Greece are </a:t>
            </a:r>
            <a:r>
              <a:rPr lang="en-GB" sz="2400" dirty="0" smtClean="0"/>
              <a:t>optimistic, </a:t>
            </a:r>
            <a:r>
              <a:rPr lang="en-GB" sz="2400" dirty="0"/>
              <a:t>albeit </a:t>
            </a:r>
            <a:r>
              <a:rPr lang="en-GB" sz="2400" dirty="0" smtClean="0"/>
              <a:t>cautiously, </a:t>
            </a:r>
            <a:r>
              <a:rPr lang="en-GB" sz="2400" dirty="0"/>
              <a:t>about applying emotion recognition technologies.</a:t>
            </a:r>
          </a:p>
          <a:p>
            <a:pPr>
              <a:buFont typeface="Wingdings" panose="05000000000000000000" pitchFamily="2" charset="2"/>
              <a:buChar char="ü"/>
            </a:pPr>
            <a:endParaRPr lang="en-GB" sz="2400" dirty="0"/>
          </a:p>
          <a:p>
            <a:pPr>
              <a:buFont typeface="Wingdings" panose="05000000000000000000" pitchFamily="2" charset="2"/>
              <a:buChar char="ü"/>
            </a:pPr>
            <a:r>
              <a:rPr lang="en-US" sz="2400" dirty="0" smtClean="0"/>
              <a:t>Stakeholders need to address </a:t>
            </a:r>
            <a:r>
              <a:rPr lang="en-US" sz="2400" dirty="0"/>
              <a:t>training needs, ethical deployment, and open communication techniques with staff and guests</a:t>
            </a:r>
            <a:r>
              <a:rPr lang="en-GB" sz="2400" dirty="0" smtClean="0"/>
              <a:t>.</a:t>
            </a:r>
            <a:endParaRPr lang="en-GB" sz="2400" dirty="0"/>
          </a:p>
          <a:p>
            <a:pPr>
              <a:buFont typeface="Wingdings" panose="05000000000000000000" pitchFamily="2" charset="2"/>
              <a:buChar char="ü"/>
            </a:pPr>
            <a:endParaRPr lang="en-GB" sz="2400" dirty="0"/>
          </a:p>
          <a:p>
            <a:pPr>
              <a:buFont typeface="Wingdings" panose="05000000000000000000" pitchFamily="2" charset="2"/>
              <a:buChar char="ü"/>
            </a:pPr>
            <a:r>
              <a:rPr lang="en-GB" sz="2400" dirty="0"/>
              <a:t>Guests are open-minded when such tools deliver distinct </a:t>
            </a:r>
            <a:r>
              <a:rPr lang="en-GB" sz="2400" dirty="0" smtClean="0"/>
              <a:t>value, </a:t>
            </a:r>
            <a:r>
              <a:rPr lang="en-GB" sz="2400" dirty="0"/>
              <a:t>improved </a:t>
            </a:r>
            <a:r>
              <a:rPr lang="en-GB" sz="2400" dirty="0" smtClean="0"/>
              <a:t>responsiveness, </a:t>
            </a:r>
            <a:r>
              <a:rPr lang="en-GB" sz="2400" dirty="0"/>
              <a:t>or personalisation without compromising </a:t>
            </a:r>
            <a:r>
              <a:rPr lang="en-GB" sz="2400" dirty="0" smtClean="0"/>
              <a:t>privacy</a:t>
            </a:r>
            <a:r>
              <a:rPr lang="en-GB" sz="2400" dirty="0"/>
              <a:t>.</a:t>
            </a:r>
          </a:p>
          <a:p>
            <a:pPr>
              <a:buFont typeface="Wingdings" panose="05000000000000000000" pitchFamily="2" charset="2"/>
              <a:buChar char="ü"/>
            </a:pPr>
            <a:endParaRPr lang="en-GB" sz="2400" dirty="0"/>
          </a:p>
          <a:p>
            <a:pPr>
              <a:buFont typeface="Wingdings" panose="05000000000000000000" pitchFamily="2" charset="2"/>
              <a:buChar char="ü"/>
            </a:pPr>
            <a:r>
              <a:rPr lang="en-GB" sz="2400" dirty="0"/>
              <a:t>Effective integration is based not only on technical competence but also on responsible design, guest </a:t>
            </a:r>
            <a:r>
              <a:rPr lang="en-GB" sz="2400" dirty="0" smtClean="0"/>
              <a:t>permission, and sensitivity.</a:t>
            </a:r>
            <a:endParaRPr lang="en-GB" sz="2400" dirty="0"/>
          </a:p>
        </p:txBody>
      </p:sp>
      <p:sp>
        <p:nvSpPr>
          <p:cNvPr id="2" name="Slide Number Placeholder 1"/>
          <p:cNvSpPr>
            <a:spLocks noGrp="1"/>
          </p:cNvSpPr>
          <p:nvPr>
            <p:ph type="sldNum" sz="quarter" idx="12"/>
          </p:nvPr>
        </p:nvSpPr>
        <p:spPr/>
        <p:txBody>
          <a:bodyPr/>
          <a:lstStyle/>
          <a:p>
            <a:fld id="{B02DF1E5-C835-304B-B18C-C57DFB15271E}" type="slidenum">
              <a:rPr lang="en-US" smtClean="0"/>
              <a:pPr/>
              <a:t>14</a:t>
            </a:fld>
            <a:endParaRPr lang="en-US" dirty="0"/>
          </a:p>
        </p:txBody>
      </p:sp>
    </p:spTree>
    <p:extLst>
      <p:ext uri="{BB962C8B-B14F-4D97-AF65-F5344CB8AC3E}">
        <p14:creationId xmlns:p14="http://schemas.microsoft.com/office/powerpoint/2010/main" val="276036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fade">
                                      <p:cBhvr>
                                        <p:cTn id="14" dur="1000"/>
                                        <p:tgtEl>
                                          <p:spTgt spid="8">
                                            <p:txEl>
                                              <p:pRg st="2" end="2"/>
                                            </p:txEl>
                                          </p:spTgt>
                                        </p:tgtEl>
                                      </p:cBhvr>
                                    </p:animEffect>
                                    <p:anim calcmode="lin" valueType="num">
                                      <p:cBhvr>
                                        <p:cTn id="15"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 calcmode="lin" valueType="num">
                                      <p:cBhvr additive="base">
                                        <p:cTn id="2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fade">
                                      <p:cBhvr>
                                        <p:cTn id="27" dur="1000"/>
                                        <p:tgtEl>
                                          <p:spTgt spid="8">
                                            <p:txEl>
                                              <p:pRg st="6" end="6"/>
                                            </p:txEl>
                                          </p:spTgt>
                                        </p:tgtEl>
                                      </p:cBhvr>
                                    </p:animEffect>
                                    <p:anim calcmode="lin" valueType="num">
                                      <p:cBhvr>
                                        <p:cTn id="28"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ADCA0-9D10-D334-6354-770F7468B567}"/>
              </a:ext>
            </a:extLst>
          </p:cNvPr>
          <p:cNvSpPr>
            <a:spLocks noGrp="1"/>
          </p:cNvSpPr>
          <p:nvPr>
            <p:ph type="title"/>
          </p:nvPr>
        </p:nvSpPr>
        <p:spPr/>
        <p:txBody>
          <a:bodyPr/>
          <a:lstStyle/>
          <a:p>
            <a:r>
              <a:rPr lang="en-GB" sz="2400" b="1" dirty="0">
                <a:solidFill>
                  <a:srgbClr val="C00000"/>
                </a:solidFill>
              </a:rPr>
              <a:t/>
            </a:r>
            <a:br>
              <a:rPr lang="en-GB" sz="2400" b="1" dirty="0">
                <a:solidFill>
                  <a:srgbClr val="C00000"/>
                </a:solidFill>
              </a:rPr>
            </a:br>
            <a:r>
              <a:rPr lang="en-GB" sz="2400" b="1" dirty="0">
                <a:solidFill>
                  <a:srgbClr val="C00000"/>
                </a:solidFill>
              </a:rPr>
              <a:t>Reference List</a:t>
            </a:r>
          </a:p>
        </p:txBody>
      </p:sp>
      <p:sp>
        <p:nvSpPr>
          <p:cNvPr id="3" name="Content Placeholder 2">
            <a:extLst>
              <a:ext uri="{FF2B5EF4-FFF2-40B4-BE49-F238E27FC236}">
                <a16:creationId xmlns:a16="http://schemas.microsoft.com/office/drawing/2014/main" id="{62585090-4FB0-EFE9-B4DB-0EF6B4DD3BED}"/>
              </a:ext>
            </a:extLst>
          </p:cNvPr>
          <p:cNvSpPr>
            <a:spLocks noGrp="1"/>
          </p:cNvSpPr>
          <p:nvPr>
            <p:ph idx="1"/>
          </p:nvPr>
        </p:nvSpPr>
        <p:spPr>
          <a:xfrm>
            <a:off x="169984" y="1046442"/>
            <a:ext cx="11277600" cy="5390113"/>
          </a:xfrm>
        </p:spPr>
        <p:txBody>
          <a:bodyPr/>
          <a:lstStyle/>
          <a:p>
            <a:pPr algn="l">
              <a:buNone/>
            </a:pPr>
            <a:r>
              <a:rPr lang="en-GB" sz="1400" dirty="0" smtClean="0"/>
              <a:t>Bowen</a:t>
            </a:r>
            <a:r>
              <a:rPr lang="en-GB" sz="1400" dirty="0"/>
              <a:t>, J., &amp; Morosan, C. (2018). Beware hospitality industry: The robots are coming. </a:t>
            </a:r>
            <a:r>
              <a:rPr lang="en-GB" sz="1400" i="1" dirty="0"/>
              <a:t>Worldwide Hospitality and Tourism Themes, 10</a:t>
            </a:r>
            <a:r>
              <a:rPr lang="en-GB" sz="1400" dirty="0"/>
              <a:t>(6), 726–733. </a:t>
            </a:r>
            <a:r>
              <a:rPr lang="en-GB" sz="1400" dirty="0" smtClean="0"/>
              <a:t>doi:10.1108/WHATT-07-2018-0045.</a:t>
            </a:r>
            <a:endParaRPr lang="en-GB" sz="1400" b="0" i="0" dirty="0">
              <a:effectLst/>
              <a:cs typeface="Calibri" panose="020F0502020204030204" pitchFamily="34" charset="0"/>
            </a:endParaRPr>
          </a:p>
          <a:p>
            <a:pPr algn="l">
              <a:buNone/>
            </a:pPr>
            <a:endParaRPr lang="en-GB" sz="1400" dirty="0"/>
          </a:p>
          <a:p>
            <a:pPr marL="0" indent="0">
              <a:buNone/>
            </a:pPr>
            <a:r>
              <a:rPr lang="en-GB" sz="1400" b="0" i="0" u="none" strike="noStrike" baseline="0" dirty="0"/>
              <a:t>Fan, H., Han, B., </a:t>
            </a:r>
            <a:r>
              <a:rPr lang="en-GB" sz="1400" b="0" i="0" u="none" strike="noStrike" baseline="0" dirty="0" smtClean="0"/>
              <a:t>&amp; Wang</a:t>
            </a:r>
            <a:r>
              <a:rPr lang="en-GB" sz="1400" b="0" i="0" u="none" strike="noStrike" baseline="0" dirty="0"/>
              <a:t>, W</a:t>
            </a:r>
            <a:r>
              <a:rPr lang="en-GB" sz="1400" b="0" i="0" u="none" strike="noStrike" baseline="0" dirty="0" smtClean="0"/>
              <a:t>. (2024). </a:t>
            </a:r>
            <a:r>
              <a:rPr lang="en-GB" sz="1400" b="0" i="0" u="none" strike="noStrike" baseline="0" dirty="0"/>
              <a:t>Aligning (in)congruent chatbot–employee empathic responses with service-recovery contexts for customer retention. </a:t>
            </a:r>
            <a:r>
              <a:rPr lang="en-GB" sz="1400" b="0" i="1" u="none" strike="noStrike" baseline="0" dirty="0" smtClean="0"/>
              <a:t>Journal</a:t>
            </a:r>
            <a:r>
              <a:rPr lang="en-GB" sz="1400" b="0" i="1" u="none" strike="noStrike" dirty="0" smtClean="0"/>
              <a:t> of</a:t>
            </a:r>
            <a:r>
              <a:rPr lang="en-GB" sz="1400" b="0" i="1" u="none" strike="noStrike" baseline="0" dirty="0" smtClean="0"/>
              <a:t> </a:t>
            </a:r>
            <a:r>
              <a:rPr lang="en-GB" sz="1400" b="0" i="1" u="none" strike="noStrike" baseline="0" dirty="0"/>
              <a:t>Travel </a:t>
            </a:r>
            <a:r>
              <a:rPr lang="en-GB" sz="1400" b="0" i="1" u="none" strike="noStrike" baseline="0" dirty="0" smtClean="0"/>
              <a:t>Research</a:t>
            </a:r>
            <a:r>
              <a:rPr lang="en-GB" sz="1400" i="1" dirty="0" smtClean="0"/>
              <a:t>, </a:t>
            </a:r>
            <a:r>
              <a:rPr lang="en-GB" sz="1400" b="0" i="1" u="none" strike="noStrike" baseline="0" dirty="0" smtClean="0"/>
              <a:t>63</a:t>
            </a:r>
            <a:r>
              <a:rPr lang="en-GB" sz="1400" b="0" i="0" u="none" strike="noStrike" baseline="0" dirty="0" smtClean="0"/>
              <a:t>(8</a:t>
            </a:r>
            <a:r>
              <a:rPr lang="en-GB" sz="1400" b="0" i="0" u="none" strike="noStrike" baseline="0" dirty="0"/>
              <a:t>), 1870–1893.</a:t>
            </a:r>
          </a:p>
          <a:p>
            <a:pPr algn="l">
              <a:buNone/>
            </a:pPr>
            <a:endParaRPr lang="en-GB" sz="1400" dirty="0"/>
          </a:p>
          <a:p>
            <a:pPr algn="l">
              <a:buNone/>
            </a:pPr>
            <a:r>
              <a:rPr lang="en-GB" sz="1400" dirty="0"/>
              <a:t>Huang, M.H., &amp; Rust, R.T. (2018). Artificial intelligence in service. </a:t>
            </a:r>
            <a:r>
              <a:rPr lang="en-GB" sz="1400" i="1" dirty="0"/>
              <a:t>Journal of Service Research</a:t>
            </a:r>
            <a:r>
              <a:rPr lang="en-GB" sz="1400" dirty="0"/>
              <a:t>, </a:t>
            </a:r>
            <a:r>
              <a:rPr lang="en-GB" sz="1400" i="1" dirty="0"/>
              <a:t>21</a:t>
            </a:r>
            <a:r>
              <a:rPr lang="en-GB" sz="1400" dirty="0"/>
              <a:t>(2), 155–172. </a:t>
            </a:r>
            <a:r>
              <a:rPr lang="en-GB" sz="1400" dirty="0" smtClean="0"/>
              <a:t>doi:10.1177/1094670517752459. </a:t>
            </a:r>
            <a:endParaRPr lang="en-GB" sz="1400" b="0" i="0" dirty="0">
              <a:effectLst/>
            </a:endParaRPr>
          </a:p>
          <a:p>
            <a:pPr algn="l">
              <a:buNone/>
            </a:pPr>
            <a:endParaRPr lang="en-GB" sz="1400" b="0" i="0" dirty="0">
              <a:effectLst/>
            </a:endParaRPr>
          </a:p>
          <a:p>
            <a:pPr algn="l">
              <a:buNone/>
            </a:pPr>
            <a:r>
              <a:rPr lang="en-GB" sz="1400" b="0" i="0" dirty="0">
                <a:effectLst/>
              </a:rPr>
              <a:t>Li, J., Bonn, M.A., &amp; Ye, B.H. (2021). Hotel employee's artificial intelligence acceptance in hospitality operations: The mediating role of self-efficacy. </a:t>
            </a:r>
            <a:r>
              <a:rPr lang="en-GB" sz="1400" b="0" i="1" dirty="0">
                <a:effectLst/>
              </a:rPr>
              <a:t>International Journal of Hospitality Management,</a:t>
            </a:r>
            <a:r>
              <a:rPr lang="en-GB" sz="1400" b="0" i="0" dirty="0">
                <a:effectLst/>
              </a:rPr>
              <a:t> </a:t>
            </a:r>
            <a:r>
              <a:rPr lang="en-GB" sz="1400" b="0" i="1" dirty="0">
                <a:effectLst/>
              </a:rPr>
              <a:t>94, </a:t>
            </a:r>
            <a:r>
              <a:rPr lang="en-GB" sz="1400" b="0" i="0" dirty="0">
                <a:effectLst/>
              </a:rPr>
              <a:t>172-181</a:t>
            </a:r>
            <a:r>
              <a:rPr lang="en-GB" sz="1400" b="0" i="0" dirty="0" smtClean="0">
                <a:effectLst/>
              </a:rPr>
              <a:t>.</a:t>
            </a:r>
            <a:endParaRPr lang="en-GB" sz="1400" dirty="0">
              <a:solidFill>
                <a:srgbClr val="000000"/>
              </a:solidFill>
              <a:cs typeface="Calibri" panose="020F0502020204030204" pitchFamily="34" charset="0"/>
            </a:endParaRPr>
          </a:p>
          <a:p>
            <a:pPr marL="0" indent="0">
              <a:buNone/>
            </a:pPr>
            <a:endParaRPr lang="en-GB" sz="1400" dirty="0" smtClean="0"/>
          </a:p>
          <a:p>
            <a:pPr marL="0" indent="0">
              <a:buNone/>
            </a:pPr>
            <a:r>
              <a:rPr lang="en-GB" sz="1400" dirty="0" smtClean="0"/>
              <a:t>Liu-Thompkins</a:t>
            </a:r>
            <a:r>
              <a:rPr lang="en-GB" sz="1400" dirty="0"/>
              <a:t>, Y., Okazaki, S., </a:t>
            </a:r>
            <a:r>
              <a:rPr lang="en-GB" sz="1400" dirty="0" smtClean="0"/>
              <a:t>&amp; Li</a:t>
            </a:r>
            <a:r>
              <a:rPr lang="en-GB" sz="1400" dirty="0"/>
              <a:t>, </a:t>
            </a:r>
            <a:r>
              <a:rPr lang="en-GB" sz="1400" dirty="0" smtClean="0"/>
              <a:t>H. (2022). </a:t>
            </a:r>
            <a:r>
              <a:rPr lang="en-GB" sz="1400" dirty="0"/>
              <a:t>Artificial empathy in marketing interactions: Bridging the human-AI gap in affective and social customer experience. </a:t>
            </a:r>
            <a:r>
              <a:rPr lang="en-GB" sz="1400" i="1" dirty="0"/>
              <a:t>Journal of </a:t>
            </a:r>
            <a:r>
              <a:rPr lang="en-GB" sz="1400" i="1" dirty="0" smtClean="0"/>
              <a:t>Academy Marketing </a:t>
            </a:r>
            <a:r>
              <a:rPr lang="en-GB" sz="1400" i="1" dirty="0"/>
              <a:t>Science 50</a:t>
            </a:r>
            <a:r>
              <a:rPr lang="en-GB" sz="1400" dirty="0"/>
              <a:t>(6), 1198–1218.</a:t>
            </a:r>
          </a:p>
          <a:p>
            <a:pPr marL="0" indent="0">
              <a:buNone/>
            </a:pPr>
            <a:endParaRPr lang="el-GR" sz="1400" dirty="0"/>
          </a:p>
          <a:p>
            <a:pPr marL="0" indent="0">
              <a:buNone/>
            </a:pPr>
            <a:r>
              <a:rPr lang="en-GB" sz="1400" dirty="0" err="1"/>
              <a:t>Lv</a:t>
            </a:r>
            <a:r>
              <a:rPr lang="en-GB" sz="1400" dirty="0"/>
              <a:t>, X., Yang, Y., Qin, D., Cao, X</a:t>
            </a:r>
            <a:r>
              <a:rPr lang="en-GB" sz="1400" dirty="0" smtClean="0"/>
              <a:t>., &amp; </a:t>
            </a:r>
            <a:r>
              <a:rPr lang="en-GB" sz="1400" dirty="0"/>
              <a:t>Xu, H</a:t>
            </a:r>
            <a:r>
              <a:rPr lang="en-GB" sz="1400" dirty="0" smtClean="0"/>
              <a:t>. (</a:t>
            </a:r>
            <a:r>
              <a:rPr lang="en-GB" sz="1400" dirty="0"/>
              <a:t>2022b). Artificial intelligence service recovery: The role of empathic response in hospitality customers’ continuous usage intention. </a:t>
            </a:r>
            <a:r>
              <a:rPr lang="en-GB" sz="1400" i="1" dirty="0"/>
              <a:t>Computers in Human Behaviour,</a:t>
            </a:r>
            <a:r>
              <a:rPr lang="en-GB" sz="1400" dirty="0"/>
              <a:t> 126, 106993.</a:t>
            </a:r>
          </a:p>
          <a:p>
            <a:pPr>
              <a:buNone/>
            </a:pPr>
            <a:endParaRPr lang="en-GB" sz="1400" dirty="0">
              <a:solidFill>
                <a:srgbClr val="000000"/>
              </a:solidFill>
              <a:cs typeface="Calibri" panose="020F0502020204030204" pitchFamily="34" charset="0"/>
            </a:endParaRPr>
          </a:p>
          <a:p>
            <a:pPr>
              <a:buNone/>
            </a:pPr>
            <a:r>
              <a:rPr lang="en-GB" sz="1400" dirty="0">
                <a:solidFill>
                  <a:srgbClr val="000000"/>
                </a:solidFill>
                <a:cs typeface="Calibri" panose="020F0502020204030204" pitchFamily="34" charset="0"/>
              </a:rPr>
              <a:t>Poria, S., Cambria, E., </a:t>
            </a:r>
            <a:r>
              <a:rPr lang="en-GB" sz="1400" dirty="0" err="1">
                <a:solidFill>
                  <a:srgbClr val="000000"/>
                </a:solidFill>
                <a:cs typeface="Calibri" panose="020F0502020204030204" pitchFamily="34" charset="0"/>
              </a:rPr>
              <a:t>Bajpai</a:t>
            </a:r>
            <a:r>
              <a:rPr lang="en-GB" sz="1400" dirty="0">
                <a:solidFill>
                  <a:srgbClr val="000000"/>
                </a:solidFill>
                <a:cs typeface="Calibri" panose="020F0502020204030204" pitchFamily="34" charset="0"/>
              </a:rPr>
              <a:t>, R., &amp; Hussain, A. (2017). A review of affective computing: From unimodal analysis to multimodal fusion. </a:t>
            </a:r>
            <a:r>
              <a:rPr lang="en-GB" sz="1400" i="1" dirty="0">
                <a:solidFill>
                  <a:srgbClr val="000000"/>
                </a:solidFill>
                <a:cs typeface="Calibri" panose="020F0502020204030204" pitchFamily="34" charset="0"/>
              </a:rPr>
              <a:t>Information Fusion, 37, </a:t>
            </a:r>
            <a:r>
              <a:rPr lang="en-GB" sz="1400" dirty="0">
                <a:solidFill>
                  <a:srgbClr val="000000"/>
                </a:solidFill>
                <a:cs typeface="Calibri" panose="020F0502020204030204" pitchFamily="34" charset="0"/>
              </a:rPr>
              <a:t>98–125.</a:t>
            </a:r>
          </a:p>
          <a:p>
            <a:pPr>
              <a:buNone/>
            </a:pPr>
            <a:endParaRPr lang="en-GB" sz="1400" dirty="0">
              <a:solidFill>
                <a:srgbClr val="000000"/>
              </a:solidFill>
              <a:cs typeface="Calibri" panose="020F0502020204030204" pitchFamily="34" charset="0"/>
            </a:endParaRPr>
          </a:p>
          <a:p>
            <a:pPr marL="0" indent="0">
              <a:buNone/>
            </a:pPr>
            <a:r>
              <a:rPr lang="en-GB" sz="1400" dirty="0" err="1">
                <a:solidFill>
                  <a:srgbClr val="000000"/>
                </a:solidFill>
                <a:cs typeface="Calibri" panose="020F0502020204030204" pitchFamily="34" charset="0"/>
              </a:rPr>
              <a:t>Tussyadiah</a:t>
            </a:r>
            <a:r>
              <a:rPr lang="en-GB" sz="1400" dirty="0">
                <a:solidFill>
                  <a:srgbClr val="000000"/>
                </a:solidFill>
                <a:cs typeface="Calibri" panose="020F0502020204030204" pitchFamily="34" charset="0"/>
              </a:rPr>
              <a:t>, I. (2020). A review of research into automation in tourism: Launching the Annals of Tourism Research curated collection on artificial intelligence and robotics in tourism. </a:t>
            </a:r>
            <a:r>
              <a:rPr lang="en-GB" sz="1400" i="1" dirty="0">
                <a:solidFill>
                  <a:srgbClr val="000000"/>
                </a:solidFill>
                <a:cs typeface="Calibri" panose="020F0502020204030204" pitchFamily="34" charset="0"/>
              </a:rPr>
              <a:t>Annals of Tourism Research, </a:t>
            </a:r>
            <a:r>
              <a:rPr lang="en-GB" sz="1400" i="1" dirty="0" smtClean="0">
                <a:solidFill>
                  <a:srgbClr val="000000"/>
                </a:solidFill>
                <a:cs typeface="Calibri" panose="020F0502020204030204" pitchFamily="34" charset="0"/>
              </a:rPr>
              <a:t>81, </a:t>
            </a:r>
            <a:r>
              <a:rPr lang="en-GB" sz="1400" dirty="0">
                <a:solidFill>
                  <a:srgbClr val="000000"/>
                </a:solidFill>
                <a:cs typeface="Calibri" panose="020F0502020204030204" pitchFamily="34" charset="0"/>
              </a:rPr>
              <a:t>10.116/j.annals.2020.102883. </a:t>
            </a:r>
          </a:p>
          <a:p>
            <a:pPr marL="0" indent="0" algn="l">
              <a:buNone/>
            </a:pPr>
            <a:endParaRPr lang="en-GB" sz="1200" dirty="0">
              <a:solidFill>
                <a:srgbClr val="000000"/>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B02DF1E5-C835-304B-B18C-C57DFB15271E}" type="slidenum">
              <a:rPr lang="en-US" smtClean="0"/>
              <a:pPr/>
              <a:t>15</a:t>
            </a:fld>
            <a:endParaRPr lang="en-US" dirty="0"/>
          </a:p>
        </p:txBody>
      </p:sp>
    </p:spTree>
    <p:extLst>
      <p:ext uri="{BB962C8B-B14F-4D97-AF65-F5344CB8AC3E}">
        <p14:creationId xmlns:p14="http://schemas.microsoft.com/office/powerpoint/2010/main" val="5702789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solidFill>
                  <a:srgbClr val="C00000"/>
                </a:solidFill>
              </a:rPr>
              <a:t/>
            </a:r>
            <a:br>
              <a:rPr lang="en-US" sz="2400" b="1" dirty="0">
                <a:solidFill>
                  <a:srgbClr val="C00000"/>
                </a:solidFill>
              </a:rPr>
            </a:br>
            <a:r>
              <a:rPr lang="en-US" sz="2400" b="1" dirty="0">
                <a:solidFill>
                  <a:srgbClr val="C00000"/>
                </a:solidFill>
              </a:rPr>
              <a:t>Preamble</a:t>
            </a:r>
            <a:endParaRPr lang="el-GR" sz="2400" b="1" dirty="0">
              <a:solidFill>
                <a:srgbClr val="C00000"/>
              </a:solidFill>
            </a:endParaRPr>
          </a:p>
        </p:txBody>
      </p:sp>
      <p:sp>
        <p:nvSpPr>
          <p:cNvPr id="3" name="Content Placeholder 2"/>
          <p:cNvSpPr>
            <a:spLocks noGrp="1"/>
          </p:cNvSpPr>
          <p:nvPr>
            <p:ph idx="1"/>
          </p:nvPr>
        </p:nvSpPr>
        <p:spPr>
          <a:xfrm>
            <a:off x="609600" y="1294229"/>
            <a:ext cx="10972800" cy="4831936"/>
          </a:xfrm>
        </p:spPr>
        <p:txBody>
          <a:bodyPr/>
          <a:lstStyle/>
          <a:p>
            <a:pPr>
              <a:buFont typeface="Wingdings" panose="05000000000000000000" pitchFamily="2" charset="2"/>
              <a:buChar char="§"/>
            </a:pPr>
            <a:r>
              <a:rPr lang="en-GB" sz="2400" dirty="0"/>
              <a:t>Artificial intelligence and empathy in hospitality</a:t>
            </a:r>
          </a:p>
          <a:p>
            <a:pPr>
              <a:buFont typeface="Wingdings" panose="05000000000000000000" pitchFamily="2" charset="2"/>
              <a:buChar char="§"/>
            </a:pPr>
            <a:r>
              <a:rPr lang="en-GB" sz="2400" dirty="0"/>
              <a:t>Perceptions of affective computing in hospitality</a:t>
            </a:r>
          </a:p>
          <a:p>
            <a:pPr>
              <a:buFont typeface="Wingdings" panose="05000000000000000000" pitchFamily="2" charset="2"/>
              <a:buChar char="§"/>
            </a:pPr>
            <a:r>
              <a:rPr lang="en-GB" sz="2400" dirty="0"/>
              <a:t>Research study</a:t>
            </a:r>
          </a:p>
          <a:p>
            <a:pPr>
              <a:buFont typeface="Wingdings" panose="05000000000000000000" pitchFamily="2" charset="2"/>
              <a:buChar char="§"/>
            </a:pPr>
            <a:r>
              <a:rPr lang="en-GB" sz="2400" dirty="0"/>
              <a:t>Hospitality professional's questionnaire outcomes</a:t>
            </a:r>
          </a:p>
          <a:p>
            <a:pPr>
              <a:buFont typeface="Wingdings" panose="05000000000000000000" pitchFamily="2" charset="2"/>
              <a:buChar char="§"/>
            </a:pPr>
            <a:r>
              <a:rPr lang="en-GB" sz="2400" dirty="0"/>
              <a:t>Guest’s questionnaire outcomes</a:t>
            </a:r>
          </a:p>
          <a:p>
            <a:pPr>
              <a:buFont typeface="Wingdings" panose="05000000000000000000" pitchFamily="2" charset="2"/>
              <a:buChar char="§"/>
            </a:pPr>
            <a:r>
              <a:rPr lang="en-GB" sz="2400" dirty="0"/>
              <a:t>SDG’s</a:t>
            </a:r>
          </a:p>
          <a:p>
            <a:pPr>
              <a:buFont typeface="Wingdings" panose="05000000000000000000" pitchFamily="2" charset="2"/>
              <a:buChar char="§"/>
            </a:pPr>
            <a:r>
              <a:rPr lang="en-GB" sz="2400" dirty="0"/>
              <a:t>Conclusions</a:t>
            </a:r>
          </a:p>
          <a:p>
            <a:pPr>
              <a:buFont typeface="Wingdings" panose="05000000000000000000" pitchFamily="2" charset="2"/>
              <a:buChar char="§"/>
            </a:pPr>
            <a:endParaRPr lang="en-GB" sz="2400" dirty="0"/>
          </a:p>
          <a:p>
            <a:pPr>
              <a:buFont typeface="Wingdings" panose="05000000000000000000" pitchFamily="2" charset="2"/>
              <a:buChar char="§"/>
            </a:pPr>
            <a:endParaRPr lang="en-GB" sz="2400" dirty="0"/>
          </a:p>
          <a:p>
            <a:pPr>
              <a:buFont typeface="Wingdings" panose="05000000000000000000" pitchFamily="2" charset="2"/>
              <a:buChar char="§"/>
            </a:pPr>
            <a:endParaRPr lang="en-GB" dirty="0"/>
          </a:p>
          <a:p>
            <a:pPr>
              <a:buFont typeface="Wingdings" panose="05000000000000000000" pitchFamily="2" charset="2"/>
              <a:buChar char="§"/>
            </a:pPr>
            <a:endParaRPr lang="el-GR" dirty="0"/>
          </a:p>
        </p:txBody>
      </p:sp>
      <p:sp>
        <p:nvSpPr>
          <p:cNvPr id="4" name="Slide Number Placeholder 3"/>
          <p:cNvSpPr>
            <a:spLocks noGrp="1"/>
          </p:cNvSpPr>
          <p:nvPr>
            <p:ph type="sldNum" sz="quarter" idx="12"/>
          </p:nvPr>
        </p:nvSpPr>
        <p:spPr/>
        <p:txBody>
          <a:bodyPr/>
          <a:lstStyle/>
          <a:p>
            <a:fld id="{B02DF1E5-C835-304B-B18C-C57DFB15271E}" type="slidenum">
              <a:rPr lang="en-US" smtClean="0"/>
              <a:pPr/>
              <a:t>2</a:t>
            </a:fld>
            <a:endParaRPr lang="en-US" dirty="0"/>
          </a:p>
        </p:txBody>
      </p:sp>
    </p:spTree>
    <p:extLst>
      <p:ext uri="{BB962C8B-B14F-4D97-AF65-F5344CB8AC3E}">
        <p14:creationId xmlns:p14="http://schemas.microsoft.com/office/powerpoint/2010/main" val="3177224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solidFill>
                  <a:srgbClr val="C4161C"/>
                </a:solidFill>
              </a:rPr>
              <a:t/>
            </a:r>
            <a:br>
              <a:rPr lang="en-US" sz="2400" b="1" dirty="0">
                <a:solidFill>
                  <a:srgbClr val="C4161C"/>
                </a:solidFill>
              </a:rPr>
            </a:br>
            <a:r>
              <a:rPr lang="en-US" sz="2400" b="1" dirty="0">
                <a:solidFill>
                  <a:srgbClr val="C4161C"/>
                </a:solidFill>
              </a:rPr>
              <a:t>Artificial Intelligence &amp; Empathy</a:t>
            </a:r>
            <a:r>
              <a:rPr lang="el-GR" sz="2400" b="1" dirty="0">
                <a:solidFill>
                  <a:srgbClr val="C4161C"/>
                </a:solidFill>
              </a:rPr>
              <a:t> </a:t>
            </a:r>
            <a:r>
              <a:rPr lang="en-US" sz="2400" b="1" dirty="0">
                <a:solidFill>
                  <a:srgbClr val="C4161C"/>
                </a:solidFill>
              </a:rPr>
              <a:t>in Hospitality Industry</a:t>
            </a:r>
            <a:endParaRPr lang="el-GR" sz="2400" b="1" dirty="0">
              <a:solidFill>
                <a:srgbClr val="C4161C"/>
              </a:solidFill>
            </a:endParaRPr>
          </a:p>
        </p:txBody>
      </p:sp>
      <p:sp>
        <p:nvSpPr>
          <p:cNvPr id="3" name="Content Placeholder 2"/>
          <p:cNvSpPr>
            <a:spLocks noGrp="1"/>
          </p:cNvSpPr>
          <p:nvPr>
            <p:ph idx="1"/>
          </p:nvPr>
        </p:nvSpPr>
        <p:spPr>
          <a:xfrm>
            <a:off x="609600" y="1364885"/>
            <a:ext cx="10972800" cy="4525963"/>
          </a:xfrm>
        </p:spPr>
        <p:txBody>
          <a:bodyPr/>
          <a:lstStyle/>
          <a:p>
            <a:pPr>
              <a:buFont typeface="Wingdings" panose="05000000000000000000" pitchFamily="2" charset="2"/>
              <a:buChar char="ü"/>
            </a:pPr>
            <a:r>
              <a:rPr lang="en-US" sz="2400" dirty="0"/>
              <a:t>Artificial Intelligence (AI) comprises several technologies that enable machines and relevant equipment to </a:t>
            </a:r>
            <a:r>
              <a:rPr lang="en-US" sz="2400" dirty="0">
                <a:solidFill>
                  <a:srgbClr val="C00000"/>
                </a:solidFill>
              </a:rPr>
              <a:t>perceive, feel, understand </a:t>
            </a:r>
            <a:r>
              <a:rPr lang="en-US" sz="2400" dirty="0"/>
              <a:t>(Bowen &amp; Morosan, 2018), and display features of human intelligence (Huang &amp; Rust, 2018).</a:t>
            </a:r>
          </a:p>
          <a:p>
            <a:pPr>
              <a:buFont typeface="Wingdings" panose="05000000000000000000" pitchFamily="2" charset="2"/>
              <a:buChar char="ü"/>
            </a:pPr>
            <a:endParaRPr lang="en-US" sz="2400" dirty="0"/>
          </a:p>
          <a:p>
            <a:pPr>
              <a:buFont typeface="Wingdings" panose="05000000000000000000" pitchFamily="2" charset="2"/>
              <a:buChar char="ü"/>
            </a:pPr>
            <a:r>
              <a:rPr lang="en-US" sz="2400" dirty="0"/>
              <a:t>Artificial Empathy indicates to an AI agent’s ability to distinguish and adjust to an individual’s </a:t>
            </a:r>
            <a:r>
              <a:rPr lang="en-US" sz="2400" dirty="0">
                <a:solidFill>
                  <a:srgbClr val="C00000"/>
                </a:solidFill>
              </a:rPr>
              <a:t>sentimental </a:t>
            </a:r>
            <a:r>
              <a:rPr lang="en-US" sz="2400" dirty="0"/>
              <a:t>and </a:t>
            </a:r>
            <a:r>
              <a:rPr lang="en-US" sz="2400" dirty="0">
                <a:solidFill>
                  <a:srgbClr val="C00000"/>
                </a:solidFill>
              </a:rPr>
              <a:t>intellectual needs </a:t>
            </a:r>
            <a:r>
              <a:rPr lang="en-US" sz="2400" dirty="0"/>
              <a:t>(Liu-Thompkins et al., 2022).</a:t>
            </a:r>
            <a:endParaRPr lang="el-GR" sz="2400" dirty="0"/>
          </a:p>
          <a:p>
            <a:pPr>
              <a:buFont typeface="Wingdings" panose="05000000000000000000" pitchFamily="2" charset="2"/>
              <a:buChar char="ü"/>
            </a:pPr>
            <a:endParaRPr lang="el-GR" sz="2400" dirty="0"/>
          </a:p>
          <a:p>
            <a:pPr>
              <a:buFont typeface="Wingdings" panose="05000000000000000000" pitchFamily="2" charset="2"/>
              <a:buChar char="ü"/>
            </a:pPr>
            <a:r>
              <a:rPr lang="en-GB" sz="2400" dirty="0"/>
              <a:t> Empathy of AI agents in hospitality and tourism industry has </a:t>
            </a:r>
            <a:r>
              <a:rPr lang="en-GB" sz="2400" dirty="0">
                <a:solidFill>
                  <a:srgbClr val="C00000"/>
                </a:solidFill>
              </a:rPr>
              <a:t>positive outcomes </a:t>
            </a:r>
            <a:r>
              <a:rPr lang="en-GB" sz="2400" dirty="0"/>
              <a:t>and effects on guest’s reactions relating to </a:t>
            </a:r>
            <a:r>
              <a:rPr lang="en-GB" sz="2400" dirty="0">
                <a:solidFill>
                  <a:srgbClr val="C00000"/>
                </a:solidFill>
              </a:rPr>
              <a:t>fulfilment, health and safety </a:t>
            </a:r>
            <a:r>
              <a:rPr lang="en-GB" sz="2400" dirty="0"/>
              <a:t>and customer’s </a:t>
            </a:r>
            <a:r>
              <a:rPr lang="en-GB" sz="2400" dirty="0" err="1">
                <a:solidFill>
                  <a:srgbClr val="C00000"/>
                </a:solidFill>
              </a:rPr>
              <a:t>repeatedness</a:t>
            </a:r>
            <a:r>
              <a:rPr lang="en-GB" sz="2400" dirty="0"/>
              <a:t> (Fan et al., 2024; Lv et al., 2022b).</a:t>
            </a:r>
            <a:endParaRPr lang="en-US" sz="2400" dirty="0"/>
          </a:p>
          <a:p>
            <a:pPr>
              <a:buFont typeface="Wingdings" panose="05000000000000000000" pitchFamily="2" charset="2"/>
              <a:buChar char="ü"/>
            </a:pPr>
            <a:endParaRPr lang="en-US" sz="2400" dirty="0"/>
          </a:p>
          <a:p>
            <a:pPr>
              <a:buFont typeface="Wingdings" panose="05000000000000000000" pitchFamily="2" charset="2"/>
              <a:buChar char="ü"/>
            </a:pPr>
            <a:endParaRPr lang="en-US" sz="2400" dirty="0"/>
          </a:p>
          <a:p>
            <a:pPr>
              <a:buFont typeface="Wingdings" panose="05000000000000000000" pitchFamily="2" charset="2"/>
              <a:buChar char="ü"/>
            </a:pPr>
            <a:endParaRPr lang="el-GR" sz="2400" dirty="0"/>
          </a:p>
        </p:txBody>
      </p:sp>
      <p:sp>
        <p:nvSpPr>
          <p:cNvPr id="4" name="Slide Number Placeholder 3"/>
          <p:cNvSpPr>
            <a:spLocks noGrp="1"/>
          </p:cNvSpPr>
          <p:nvPr>
            <p:ph type="sldNum" sz="quarter" idx="12"/>
          </p:nvPr>
        </p:nvSpPr>
        <p:spPr/>
        <p:txBody>
          <a:bodyPr/>
          <a:lstStyle/>
          <a:p>
            <a:fld id="{B02DF1E5-C835-304B-B18C-C57DFB15271E}" type="slidenum">
              <a:rPr lang="en-US" smtClean="0"/>
              <a:pPr/>
              <a:t>3</a:t>
            </a:fld>
            <a:endParaRPr lang="en-US" dirty="0"/>
          </a:p>
        </p:txBody>
      </p:sp>
    </p:spTree>
    <p:extLst>
      <p:ext uri="{BB962C8B-B14F-4D97-AF65-F5344CB8AC3E}">
        <p14:creationId xmlns:p14="http://schemas.microsoft.com/office/powerpoint/2010/main" val="3717221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9F1EB-155E-865B-DB93-A07E3DFD056B}"/>
              </a:ext>
            </a:extLst>
          </p:cNvPr>
          <p:cNvSpPr>
            <a:spLocks noGrp="1"/>
          </p:cNvSpPr>
          <p:nvPr>
            <p:ph type="title"/>
          </p:nvPr>
        </p:nvSpPr>
        <p:spPr/>
        <p:txBody>
          <a:bodyPr/>
          <a:lstStyle/>
          <a:p>
            <a:r>
              <a:rPr lang="en-GB" sz="2400" b="1" dirty="0">
                <a:solidFill>
                  <a:srgbClr val="C00000"/>
                </a:solidFill>
              </a:rPr>
              <a:t/>
            </a:r>
            <a:br>
              <a:rPr lang="en-GB" sz="2400" b="1" dirty="0">
                <a:solidFill>
                  <a:srgbClr val="C00000"/>
                </a:solidFill>
              </a:rPr>
            </a:br>
            <a:r>
              <a:rPr lang="en-GB" sz="2400" b="1" dirty="0">
                <a:solidFill>
                  <a:srgbClr val="C00000"/>
                </a:solidFill>
              </a:rPr>
              <a:t>Application of Affective Computing within Hospitality Industry</a:t>
            </a:r>
          </a:p>
        </p:txBody>
      </p:sp>
      <p:sp>
        <p:nvSpPr>
          <p:cNvPr id="3" name="Content Placeholder 2">
            <a:extLst>
              <a:ext uri="{FF2B5EF4-FFF2-40B4-BE49-F238E27FC236}">
                <a16:creationId xmlns:a16="http://schemas.microsoft.com/office/drawing/2014/main" id="{C11196F1-3B3A-B9DC-9B5A-0969D0F70B34}"/>
              </a:ext>
            </a:extLst>
          </p:cNvPr>
          <p:cNvSpPr>
            <a:spLocks noGrp="1"/>
          </p:cNvSpPr>
          <p:nvPr>
            <p:ph idx="1"/>
          </p:nvPr>
        </p:nvSpPr>
        <p:spPr/>
        <p:txBody>
          <a:bodyPr/>
          <a:lstStyle/>
          <a:p>
            <a:pPr algn="just">
              <a:buFont typeface="Wingdings" panose="05000000000000000000" pitchFamily="2" charset="2"/>
              <a:buChar char="ü"/>
            </a:pPr>
            <a:r>
              <a:rPr lang="en-GB" sz="2400" dirty="0"/>
              <a:t>The potential for multimodal sentiment analysis is highlighted by Poria et al., (2017) for </a:t>
            </a:r>
            <a:r>
              <a:rPr lang="en-GB" sz="2400" dirty="0">
                <a:solidFill>
                  <a:srgbClr val="C00000"/>
                </a:solidFill>
              </a:rPr>
              <a:t>enhancing personalisation of services, </a:t>
            </a:r>
            <a:r>
              <a:rPr lang="en-GB" sz="2400" dirty="0"/>
              <a:t>whereas for Tussyadiah and Miller (2019), </a:t>
            </a:r>
            <a:r>
              <a:rPr lang="en-GB" sz="2400" dirty="0" err="1">
                <a:solidFill>
                  <a:srgbClr val="C00000"/>
                </a:solidFill>
              </a:rPr>
              <a:t>travelers</a:t>
            </a:r>
            <a:r>
              <a:rPr lang="en-GB" sz="2400" dirty="0">
                <a:solidFill>
                  <a:srgbClr val="C00000"/>
                </a:solidFill>
              </a:rPr>
              <a:t> were receptive to AI-driven technologies, </a:t>
            </a:r>
            <a:r>
              <a:rPr lang="en-GB" sz="2400" dirty="0"/>
              <a:t>particularly if presented as increasing convenience. </a:t>
            </a:r>
          </a:p>
          <a:p>
            <a:pPr algn="just">
              <a:buFont typeface="Wingdings" panose="05000000000000000000" pitchFamily="2" charset="2"/>
              <a:buChar char="ü"/>
            </a:pPr>
            <a:endParaRPr lang="en-GB" sz="2400" dirty="0"/>
          </a:p>
          <a:p>
            <a:pPr algn="just">
              <a:buFont typeface="Wingdings" panose="05000000000000000000" pitchFamily="2" charset="2"/>
              <a:buChar char="ü"/>
            </a:pPr>
            <a:r>
              <a:rPr lang="en-GB" sz="2400" dirty="0">
                <a:solidFill>
                  <a:srgbClr val="C00000"/>
                </a:solidFill>
              </a:rPr>
              <a:t>Ethical issues </a:t>
            </a:r>
            <a:r>
              <a:rPr lang="en-GB" sz="2400" dirty="0"/>
              <a:t>about emotional misrecognition and guest autonomy loss are pointed out by Li et al., (2021).</a:t>
            </a:r>
          </a:p>
        </p:txBody>
      </p:sp>
      <p:sp>
        <p:nvSpPr>
          <p:cNvPr id="4" name="Slide Number Placeholder 3"/>
          <p:cNvSpPr>
            <a:spLocks noGrp="1"/>
          </p:cNvSpPr>
          <p:nvPr>
            <p:ph type="sldNum" sz="quarter" idx="12"/>
          </p:nvPr>
        </p:nvSpPr>
        <p:spPr/>
        <p:txBody>
          <a:bodyPr/>
          <a:lstStyle/>
          <a:p>
            <a:fld id="{B02DF1E5-C835-304B-B18C-C57DFB15271E}" type="slidenum">
              <a:rPr lang="en-US" smtClean="0"/>
              <a:pPr/>
              <a:t>4</a:t>
            </a:fld>
            <a:endParaRPr lang="en-US" dirty="0"/>
          </a:p>
        </p:txBody>
      </p:sp>
    </p:spTree>
    <p:extLst>
      <p:ext uri="{BB962C8B-B14F-4D97-AF65-F5344CB8AC3E}">
        <p14:creationId xmlns:p14="http://schemas.microsoft.com/office/powerpoint/2010/main" val="331665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b="1" dirty="0">
                <a:latin typeface="+mn-lt"/>
              </a:rPr>
              <a:t/>
            </a:r>
            <a:br>
              <a:rPr lang="en-GB" sz="2400" b="1" dirty="0">
                <a:latin typeface="+mn-lt"/>
              </a:rPr>
            </a:br>
            <a:r>
              <a:rPr lang="en-GB" sz="2400" b="1" dirty="0">
                <a:solidFill>
                  <a:srgbClr val="C00000"/>
                </a:solidFill>
                <a:latin typeface="+mn-lt"/>
              </a:rPr>
              <a:t>Research Study</a:t>
            </a:r>
            <a:endParaRPr lang="el-GR" sz="2400" b="1" dirty="0">
              <a:solidFill>
                <a:srgbClr val="C00000"/>
              </a:solidFill>
              <a:latin typeface="+mn-lt"/>
            </a:endParaRPr>
          </a:p>
        </p:txBody>
      </p:sp>
      <p:sp>
        <p:nvSpPr>
          <p:cNvPr id="3" name="Content Placeholder 2"/>
          <p:cNvSpPr>
            <a:spLocks noGrp="1"/>
          </p:cNvSpPr>
          <p:nvPr>
            <p:ph idx="1"/>
          </p:nvPr>
        </p:nvSpPr>
        <p:spPr>
          <a:xfrm>
            <a:off x="383929" y="1143002"/>
            <a:ext cx="10972800" cy="5205044"/>
          </a:xfrm>
        </p:spPr>
        <p:txBody>
          <a:bodyPr/>
          <a:lstStyle/>
          <a:p>
            <a:pPr algn="just">
              <a:buFont typeface="Wingdings" panose="05000000000000000000" pitchFamily="2" charset="2"/>
              <a:buChar char="ü"/>
            </a:pPr>
            <a:r>
              <a:rPr lang="en-GB" sz="2400" b="0" i="0" dirty="0">
                <a:solidFill>
                  <a:srgbClr val="000000"/>
                </a:solidFill>
                <a:effectLst/>
              </a:rPr>
              <a:t>This study presents findings from a survey </a:t>
            </a:r>
            <a:r>
              <a:rPr lang="en-US" sz="2400" dirty="0">
                <a:solidFill>
                  <a:srgbClr val="000000"/>
                </a:solidFill>
              </a:rPr>
              <a:t>of hospitality </a:t>
            </a:r>
            <a:r>
              <a:rPr lang="en-US" sz="2400" dirty="0" smtClean="0">
                <a:solidFill>
                  <a:srgbClr val="000000"/>
                </a:solidFill>
              </a:rPr>
              <a:t>professionals employed at 3, 4, and 5-star hotels </a:t>
            </a:r>
            <a:r>
              <a:rPr lang="en-US" sz="2400" dirty="0">
                <a:solidFill>
                  <a:srgbClr val="000000"/>
                </a:solidFill>
              </a:rPr>
              <a:t>in Greece to gauge their views, readiness, and concerns </a:t>
            </a:r>
            <a:r>
              <a:rPr lang="en-US" sz="2400" dirty="0" smtClean="0">
                <a:solidFill>
                  <a:srgbClr val="000000"/>
                </a:solidFill>
              </a:rPr>
              <a:t>about emotionally </a:t>
            </a:r>
            <a:r>
              <a:rPr lang="en-US" sz="2400" dirty="0">
                <a:solidFill>
                  <a:srgbClr val="000000"/>
                </a:solidFill>
              </a:rPr>
              <a:t>intelligent </a:t>
            </a:r>
            <a:r>
              <a:rPr lang="en-US" sz="2400" dirty="0" smtClean="0">
                <a:solidFill>
                  <a:srgbClr val="000000"/>
                </a:solidFill>
              </a:rPr>
              <a:t>systems.</a:t>
            </a:r>
            <a:endParaRPr lang="en-GB" sz="2400" dirty="0">
              <a:solidFill>
                <a:srgbClr val="000000"/>
              </a:solidFill>
            </a:endParaRPr>
          </a:p>
          <a:p>
            <a:pPr>
              <a:buFont typeface="Wingdings" panose="05000000000000000000" pitchFamily="2" charset="2"/>
              <a:buChar char="ü"/>
            </a:pPr>
            <a:r>
              <a:rPr lang="en-GB" sz="2400" dirty="0">
                <a:solidFill>
                  <a:srgbClr val="000000"/>
                </a:solidFill>
              </a:rPr>
              <a:t>It also examines </a:t>
            </a:r>
            <a:r>
              <a:rPr lang="en-US" sz="2400" dirty="0">
                <a:solidFill>
                  <a:srgbClr val="000000"/>
                </a:solidFill>
              </a:rPr>
              <a:t>traveler preferences on AI in </a:t>
            </a:r>
            <a:r>
              <a:rPr lang="en-US" sz="2400" dirty="0" smtClean="0">
                <a:solidFill>
                  <a:srgbClr val="000000"/>
                </a:solidFill>
              </a:rPr>
              <a:t>hospitality.</a:t>
            </a:r>
            <a:endParaRPr lang="en-US" sz="2400" dirty="0">
              <a:solidFill>
                <a:srgbClr val="000000"/>
              </a:solidFill>
            </a:endParaRPr>
          </a:p>
          <a:p>
            <a:pPr marL="0" indent="0" algn="ctr">
              <a:buNone/>
            </a:pPr>
            <a:r>
              <a:rPr lang="en-US" sz="2400" b="1" dirty="0">
                <a:solidFill>
                  <a:srgbClr val="C4161C"/>
                </a:solidFill>
              </a:rPr>
              <a:t>Methodology</a:t>
            </a:r>
          </a:p>
          <a:p>
            <a:pPr>
              <a:buFont typeface="Wingdings" panose="05000000000000000000" pitchFamily="2" charset="2"/>
              <a:buChar char="ü"/>
            </a:pPr>
            <a:r>
              <a:rPr lang="en-US" sz="2400" dirty="0"/>
              <a:t>An online structured questionnaire was distributed among hotel professionals from various departments and levels of management. </a:t>
            </a:r>
            <a:r>
              <a:rPr lang="en-US" sz="2400" i="1" dirty="0"/>
              <a:t>The research is still in progress.</a:t>
            </a:r>
          </a:p>
          <a:p>
            <a:pPr>
              <a:buFont typeface="Wingdings" panose="05000000000000000000" pitchFamily="2" charset="2"/>
              <a:buChar char="ü"/>
            </a:pPr>
            <a:endParaRPr lang="en-US" sz="2400" dirty="0"/>
          </a:p>
          <a:p>
            <a:pPr>
              <a:buFont typeface="Wingdings" panose="05000000000000000000" pitchFamily="2" charset="2"/>
              <a:buChar char="ü"/>
            </a:pPr>
            <a:r>
              <a:rPr lang="en-US" sz="2400" dirty="0"/>
              <a:t>The survey used a second questionnaire among hospitality consumers in Greece</a:t>
            </a:r>
          </a:p>
          <a:p>
            <a:pPr marL="0" indent="0">
              <a:buNone/>
            </a:pPr>
            <a:r>
              <a:rPr lang="en-US" sz="2400" dirty="0"/>
              <a:t>that took a multiple-choice and Likert-scale format</a:t>
            </a:r>
            <a:r>
              <a:rPr lang="en-US" sz="2400" dirty="0" smtClean="0"/>
              <a:t>.</a:t>
            </a:r>
            <a:r>
              <a:rPr lang="el-GR" sz="2400" dirty="0" smtClean="0"/>
              <a:t> </a:t>
            </a:r>
            <a:r>
              <a:rPr lang="en-US" sz="2400" i="1" dirty="0"/>
              <a:t>The research is still in progress</a:t>
            </a:r>
            <a:r>
              <a:rPr lang="en-US" sz="2400" i="1" dirty="0" smtClean="0"/>
              <a:t>.</a:t>
            </a:r>
            <a:endParaRPr lang="el-GR" sz="2400" i="1" dirty="0" smtClean="0"/>
          </a:p>
          <a:p>
            <a:pPr marL="0" indent="0">
              <a:buNone/>
            </a:pPr>
            <a:endParaRPr lang="en-US" sz="2400" dirty="0"/>
          </a:p>
          <a:p>
            <a:pPr>
              <a:buFont typeface="Wingdings" panose="05000000000000000000" pitchFamily="2" charset="2"/>
              <a:buChar char="ü"/>
            </a:pPr>
            <a:r>
              <a:rPr lang="en-US" sz="2400" dirty="0"/>
              <a:t>Quantitative data will be examined using descriptive statistics.</a:t>
            </a:r>
          </a:p>
          <a:p>
            <a:pPr>
              <a:buFont typeface="Wingdings" panose="05000000000000000000" pitchFamily="2" charset="2"/>
              <a:buChar char="ü"/>
            </a:pPr>
            <a:endParaRPr lang="en-US" sz="2400" dirty="0"/>
          </a:p>
          <a:p>
            <a:pPr>
              <a:buFont typeface="Wingdings" panose="05000000000000000000" pitchFamily="2" charset="2"/>
              <a:buChar char="ü"/>
            </a:pPr>
            <a:endParaRPr lang="en-US" sz="2400" dirty="0"/>
          </a:p>
          <a:p>
            <a:pPr marL="0" indent="0">
              <a:buNone/>
            </a:pPr>
            <a:endParaRPr lang="el-GR" sz="2400" dirty="0"/>
          </a:p>
        </p:txBody>
      </p:sp>
      <p:sp>
        <p:nvSpPr>
          <p:cNvPr id="4" name="Slide Number Placeholder 3"/>
          <p:cNvSpPr>
            <a:spLocks noGrp="1"/>
          </p:cNvSpPr>
          <p:nvPr>
            <p:ph type="sldNum" sz="quarter" idx="12"/>
          </p:nvPr>
        </p:nvSpPr>
        <p:spPr/>
        <p:txBody>
          <a:bodyPr/>
          <a:lstStyle/>
          <a:p>
            <a:fld id="{B02DF1E5-C835-304B-B18C-C57DFB15271E}" type="slidenum">
              <a:rPr lang="en-US" smtClean="0"/>
              <a:pPr/>
              <a:t>5</a:t>
            </a:fld>
            <a:endParaRPr lang="en-US" dirty="0"/>
          </a:p>
        </p:txBody>
      </p:sp>
    </p:spTree>
    <p:extLst>
      <p:ext uri="{BB962C8B-B14F-4D97-AF65-F5344CB8AC3E}">
        <p14:creationId xmlns:p14="http://schemas.microsoft.com/office/powerpoint/2010/main" val="2445767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b="1" dirty="0">
                <a:solidFill>
                  <a:srgbClr val="C00000"/>
                </a:solidFill>
                <a:latin typeface="+mn-lt"/>
              </a:rPr>
              <a:t/>
            </a:r>
            <a:br>
              <a:rPr lang="en-US" sz="2400" b="1" dirty="0">
                <a:solidFill>
                  <a:srgbClr val="C00000"/>
                </a:solidFill>
                <a:latin typeface="+mn-lt"/>
              </a:rPr>
            </a:br>
            <a:r>
              <a:rPr lang="en-US" sz="2400" b="1" dirty="0">
                <a:solidFill>
                  <a:srgbClr val="C00000"/>
                </a:solidFill>
                <a:latin typeface="+mn-lt"/>
              </a:rPr>
              <a:t>Hospitality Professionals Questionnaire: Business Profile and Role</a:t>
            </a:r>
            <a:endParaRPr lang="el-GR" sz="2400" b="1" dirty="0">
              <a:solidFill>
                <a:srgbClr val="C00000"/>
              </a:solidFill>
              <a:latin typeface="+mn-lt"/>
            </a:endParaRPr>
          </a:p>
        </p:txBody>
      </p:sp>
      <p:pic>
        <p:nvPicPr>
          <p:cNvPr id="1032" name="Picture 8" descr="Forms response chart. Question title: What is your position in the hospitality business?. Number of responses: 64 responses.">
            <a:extLst>
              <a:ext uri="{FF2B5EF4-FFF2-40B4-BE49-F238E27FC236}">
                <a16:creationId xmlns:a16="http://schemas.microsoft.com/office/drawing/2014/main" id="{09186B65-30BA-DE4C-28E2-F723923A7C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149"/>
          <a:stretch/>
        </p:blipFill>
        <p:spPr bwMode="auto">
          <a:xfrm>
            <a:off x="180752" y="1260360"/>
            <a:ext cx="5184000" cy="1948999"/>
          </a:xfrm>
          <a:prstGeom prst="rect">
            <a:avLst/>
          </a:prstGeom>
          <a:noFill/>
          <a:ln w="19050">
            <a:solidFill>
              <a:srgbClr val="00B050"/>
            </a:solidFill>
          </a:ln>
          <a:extLst>
            <a:ext uri="{909E8E84-426E-40DD-AFC4-6F175D3DCCD1}">
              <a14:hiddenFill xmlns:a14="http://schemas.microsoft.com/office/drawing/2010/main">
                <a:solidFill>
                  <a:srgbClr val="FFFFFF"/>
                </a:solidFill>
              </a14:hiddenFill>
            </a:ext>
          </a:extLst>
        </p:spPr>
      </p:pic>
      <p:pic>
        <p:nvPicPr>
          <p:cNvPr id="1034" name="Picture 10" descr="Forms response chart. Question title: How many stars is your hotel?. Number of responses: 64 responses.">
            <a:extLst>
              <a:ext uri="{FF2B5EF4-FFF2-40B4-BE49-F238E27FC236}">
                <a16:creationId xmlns:a16="http://schemas.microsoft.com/office/drawing/2014/main" id="{45EA7B0C-2C1A-3B55-4780-71B928B1B9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752" y="3546961"/>
            <a:ext cx="5184000" cy="2010259"/>
          </a:xfrm>
          <a:prstGeom prst="rect">
            <a:avLst/>
          </a:prstGeom>
          <a:noFill/>
          <a:ln w="19050">
            <a:solidFill>
              <a:srgbClr val="00B050">
                <a:alpha val="78000"/>
              </a:srgbClr>
            </a:solidFill>
          </a:ln>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76091DCE-A68B-22BB-BE2B-A2501FBF6403}"/>
              </a:ext>
            </a:extLst>
          </p:cNvPr>
          <p:cNvPicPr>
            <a:picLocks noChangeAspect="1"/>
          </p:cNvPicPr>
          <p:nvPr/>
        </p:nvPicPr>
        <p:blipFill>
          <a:blip r:embed="rId4"/>
          <a:stretch>
            <a:fillRect/>
          </a:stretch>
        </p:blipFill>
        <p:spPr>
          <a:xfrm>
            <a:off x="5511098" y="3546963"/>
            <a:ext cx="5184000" cy="2008709"/>
          </a:xfrm>
          <a:prstGeom prst="rect">
            <a:avLst/>
          </a:prstGeom>
          <a:ln w="19050">
            <a:solidFill>
              <a:srgbClr val="00B050"/>
            </a:solidFill>
          </a:ln>
        </p:spPr>
      </p:pic>
      <p:pic>
        <p:nvPicPr>
          <p:cNvPr id="1036" name="Picture 12" descr="Forms response chart. Question title: In what part of Greece is your hotel located?. Number of responses: 64 responses.">
            <a:extLst>
              <a:ext uri="{FF2B5EF4-FFF2-40B4-BE49-F238E27FC236}">
                <a16:creationId xmlns:a16="http://schemas.microsoft.com/office/drawing/2014/main" id="{5460A04D-B349-2941-C04E-E2A92B11C05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5092" y="1260361"/>
            <a:ext cx="5184000" cy="1948997"/>
          </a:xfrm>
          <a:prstGeom prst="rect">
            <a:avLst/>
          </a:prstGeom>
          <a:noFill/>
          <a:ln w="19050">
            <a:solidFill>
              <a:srgbClr val="00B050"/>
            </a:solidFill>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B02DF1E5-C835-304B-B18C-C57DFB15271E}" type="slidenum">
              <a:rPr lang="en-US" smtClean="0"/>
              <a:pPr/>
              <a:t>6</a:t>
            </a:fld>
            <a:endParaRPr lang="en-US" dirty="0"/>
          </a:p>
        </p:txBody>
      </p:sp>
    </p:spTree>
    <p:extLst>
      <p:ext uri="{BB962C8B-B14F-4D97-AF65-F5344CB8AC3E}">
        <p14:creationId xmlns:p14="http://schemas.microsoft.com/office/powerpoint/2010/main" val="90432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34"/>
                                        </p:tgtEl>
                                        <p:attrNameLst>
                                          <p:attrName>style.visibility</p:attrName>
                                        </p:attrNameLst>
                                      </p:cBhvr>
                                      <p:to>
                                        <p:strVal val="visible"/>
                                      </p:to>
                                    </p:set>
                                    <p:animEffect transition="in" filter="fade">
                                      <p:cBhvr>
                                        <p:cTn id="7" dur="1000"/>
                                        <p:tgtEl>
                                          <p:spTgt spid="1034"/>
                                        </p:tgtEl>
                                      </p:cBhvr>
                                    </p:animEffect>
                                    <p:anim calcmode="lin" valueType="num">
                                      <p:cBhvr>
                                        <p:cTn id="8" dur="1000" fill="hold"/>
                                        <p:tgtEl>
                                          <p:spTgt spid="1034"/>
                                        </p:tgtEl>
                                        <p:attrNameLst>
                                          <p:attrName>ppt_x</p:attrName>
                                        </p:attrNameLst>
                                      </p:cBhvr>
                                      <p:tavLst>
                                        <p:tav tm="0">
                                          <p:val>
                                            <p:strVal val="#ppt_x"/>
                                          </p:val>
                                        </p:tav>
                                        <p:tav tm="100000">
                                          <p:val>
                                            <p:strVal val="#ppt_x"/>
                                          </p:val>
                                        </p:tav>
                                      </p:tavLst>
                                    </p:anim>
                                    <p:anim calcmode="lin" valueType="num">
                                      <p:cBhvr>
                                        <p:cTn id="9" dur="1000" fill="hold"/>
                                        <p:tgtEl>
                                          <p:spTgt spid="10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3738" y="628255"/>
            <a:ext cx="5386917" cy="639762"/>
          </a:xfrm>
        </p:spPr>
        <p:txBody>
          <a:bodyPr/>
          <a:lstStyle/>
          <a:p>
            <a:pPr algn="ctr"/>
            <a:r>
              <a:rPr lang="en-US" dirty="0">
                <a:solidFill>
                  <a:srgbClr val="C00000"/>
                </a:solidFill>
              </a:rPr>
              <a:t>Business Profile and Role</a:t>
            </a:r>
            <a:endParaRPr lang="el-GR" dirty="0">
              <a:solidFill>
                <a:srgbClr val="C00000"/>
              </a:solidFill>
            </a:endParaRPr>
          </a:p>
        </p:txBody>
      </p:sp>
      <p:sp>
        <p:nvSpPr>
          <p:cNvPr id="6" name="Text Placeholder 5"/>
          <p:cNvSpPr>
            <a:spLocks noGrp="1"/>
          </p:cNvSpPr>
          <p:nvPr>
            <p:ph type="body" sz="quarter" idx="3"/>
          </p:nvPr>
        </p:nvSpPr>
        <p:spPr>
          <a:xfrm>
            <a:off x="5990655" y="621519"/>
            <a:ext cx="5389033" cy="639762"/>
          </a:xfrm>
        </p:spPr>
        <p:txBody>
          <a:bodyPr anchor="ctr"/>
          <a:lstStyle/>
          <a:p>
            <a:pPr algn="ctr"/>
            <a:r>
              <a:rPr lang="en-US" dirty="0">
                <a:solidFill>
                  <a:srgbClr val="C00000"/>
                </a:solidFill>
              </a:rPr>
              <a:t>Benefits and Challenges</a:t>
            </a:r>
            <a:endParaRPr lang="el-GR" dirty="0">
              <a:solidFill>
                <a:srgbClr val="C00000"/>
              </a:solidFill>
            </a:endParaRPr>
          </a:p>
        </p:txBody>
      </p:sp>
      <p:pic>
        <p:nvPicPr>
          <p:cNvPr id="4" name="Picture 3">
            <a:extLst>
              <a:ext uri="{FF2B5EF4-FFF2-40B4-BE49-F238E27FC236}">
                <a16:creationId xmlns:a16="http://schemas.microsoft.com/office/drawing/2014/main" id="{E15E414E-52BC-58EB-18E2-0C6566237243}"/>
              </a:ext>
            </a:extLst>
          </p:cNvPr>
          <p:cNvPicPr>
            <a:picLocks noChangeAspect="1"/>
          </p:cNvPicPr>
          <p:nvPr/>
        </p:nvPicPr>
        <p:blipFill>
          <a:blip r:embed="rId2"/>
          <a:stretch>
            <a:fillRect/>
          </a:stretch>
        </p:blipFill>
        <p:spPr>
          <a:xfrm>
            <a:off x="5990655" y="1406494"/>
            <a:ext cx="5339068" cy="1944000"/>
          </a:xfrm>
          <a:prstGeom prst="rect">
            <a:avLst/>
          </a:prstGeom>
          <a:ln w="19050">
            <a:solidFill>
              <a:srgbClr val="00B050"/>
            </a:solidFill>
          </a:ln>
        </p:spPr>
      </p:pic>
      <p:pic>
        <p:nvPicPr>
          <p:cNvPr id="5" name="Content Placeholder 11">
            <a:extLst>
              <a:ext uri="{FF2B5EF4-FFF2-40B4-BE49-F238E27FC236}">
                <a16:creationId xmlns:a16="http://schemas.microsoft.com/office/drawing/2014/main" id="{E707F78A-D7F5-3214-0402-6AF859D7A560}"/>
              </a:ext>
            </a:extLst>
          </p:cNvPr>
          <p:cNvPicPr>
            <a:picLocks noChangeAspect="1"/>
          </p:cNvPicPr>
          <p:nvPr/>
        </p:nvPicPr>
        <p:blipFill>
          <a:blip r:embed="rId3"/>
          <a:stretch>
            <a:fillRect/>
          </a:stretch>
        </p:blipFill>
        <p:spPr>
          <a:xfrm>
            <a:off x="368762" y="1407633"/>
            <a:ext cx="5184000" cy="1942861"/>
          </a:xfrm>
          <a:prstGeom prst="rect">
            <a:avLst/>
          </a:prstGeom>
          <a:ln w="19050">
            <a:solidFill>
              <a:srgbClr val="00B050"/>
            </a:solidFill>
          </a:ln>
        </p:spPr>
      </p:pic>
      <p:pic>
        <p:nvPicPr>
          <p:cNvPr id="7" name="Picture 6">
            <a:extLst>
              <a:ext uri="{FF2B5EF4-FFF2-40B4-BE49-F238E27FC236}">
                <a16:creationId xmlns:a16="http://schemas.microsoft.com/office/drawing/2014/main" id="{1A2431BC-0CDA-9B91-E196-EC94BDF25E65}"/>
              </a:ext>
            </a:extLst>
          </p:cNvPr>
          <p:cNvPicPr>
            <a:picLocks noChangeAspect="1"/>
          </p:cNvPicPr>
          <p:nvPr/>
        </p:nvPicPr>
        <p:blipFill>
          <a:blip r:embed="rId4"/>
          <a:stretch>
            <a:fillRect/>
          </a:stretch>
        </p:blipFill>
        <p:spPr>
          <a:xfrm>
            <a:off x="2960762" y="3640920"/>
            <a:ext cx="5544000" cy="2084074"/>
          </a:xfrm>
          <a:prstGeom prst="rect">
            <a:avLst/>
          </a:prstGeom>
          <a:ln w="19050">
            <a:solidFill>
              <a:srgbClr val="00B050"/>
            </a:solidFill>
          </a:ln>
        </p:spPr>
      </p:pic>
      <p:sp>
        <p:nvSpPr>
          <p:cNvPr id="2" name="Slide Number Placeholder 1"/>
          <p:cNvSpPr>
            <a:spLocks noGrp="1"/>
          </p:cNvSpPr>
          <p:nvPr>
            <p:ph type="sldNum" sz="quarter" idx="12"/>
          </p:nvPr>
        </p:nvSpPr>
        <p:spPr/>
        <p:txBody>
          <a:bodyPr/>
          <a:lstStyle/>
          <a:p>
            <a:fld id="{B02DF1E5-C835-304B-B18C-C57DFB15271E}" type="slidenum">
              <a:rPr lang="en-US" smtClean="0"/>
              <a:pPr/>
              <a:t>7</a:t>
            </a:fld>
            <a:endParaRPr lang="en-US" dirty="0"/>
          </a:p>
        </p:txBody>
      </p:sp>
      <p:cxnSp>
        <p:nvCxnSpPr>
          <p:cNvPr id="10" name="Straight Arrow Connector 9"/>
          <p:cNvCxnSpPr/>
          <p:nvPr/>
        </p:nvCxnSpPr>
        <p:spPr>
          <a:xfrm>
            <a:off x="718038" y="2101362"/>
            <a:ext cx="354624" cy="0"/>
          </a:xfrm>
          <a:prstGeom prst="straightConnector1">
            <a:avLst/>
          </a:prstGeom>
          <a:ln>
            <a:solidFill>
              <a:srgbClr val="FF0000"/>
            </a:solidFill>
            <a:tailEnd type="triangle"/>
          </a:ln>
        </p:spPr>
        <p:style>
          <a:lnRef idx="1">
            <a:schemeClr val="accent5"/>
          </a:lnRef>
          <a:fillRef idx="0">
            <a:schemeClr val="accent5"/>
          </a:fillRef>
          <a:effectRef idx="0">
            <a:schemeClr val="accent5"/>
          </a:effectRef>
          <a:fontRef idx="minor">
            <a:schemeClr val="tx1"/>
          </a:fontRef>
        </p:style>
      </p:cxnSp>
      <p:cxnSp>
        <p:nvCxnSpPr>
          <p:cNvPr id="11" name="Straight Arrow Connector 10"/>
          <p:cNvCxnSpPr/>
          <p:nvPr/>
        </p:nvCxnSpPr>
        <p:spPr>
          <a:xfrm>
            <a:off x="782514" y="2719754"/>
            <a:ext cx="354624" cy="0"/>
          </a:xfrm>
          <a:prstGeom prst="straightConnector1">
            <a:avLst/>
          </a:prstGeom>
          <a:ln>
            <a:solidFill>
              <a:srgbClr val="FF0000"/>
            </a:solidFill>
            <a:tailEnd type="triangle"/>
          </a:ln>
        </p:spPr>
        <p:style>
          <a:lnRef idx="1">
            <a:schemeClr val="accent5"/>
          </a:lnRef>
          <a:fillRef idx="0">
            <a:schemeClr val="accent5"/>
          </a:fillRef>
          <a:effectRef idx="0">
            <a:schemeClr val="accent5"/>
          </a:effectRef>
          <a:fontRef idx="minor">
            <a:schemeClr val="tx1"/>
          </a:fontRef>
        </p:style>
      </p:cxnSp>
      <p:cxnSp>
        <p:nvCxnSpPr>
          <p:cNvPr id="12" name="Straight Arrow Connector 11"/>
          <p:cNvCxnSpPr/>
          <p:nvPr/>
        </p:nvCxnSpPr>
        <p:spPr>
          <a:xfrm>
            <a:off x="603738" y="2247901"/>
            <a:ext cx="354624" cy="0"/>
          </a:xfrm>
          <a:prstGeom prst="straightConnector1">
            <a:avLst/>
          </a:prstGeom>
          <a:ln>
            <a:solidFill>
              <a:srgbClr val="FF0000"/>
            </a:solidFill>
            <a:tailEnd type="triangle"/>
          </a:ln>
        </p:spPr>
        <p:style>
          <a:lnRef idx="1">
            <a:schemeClr val="accent5"/>
          </a:lnRef>
          <a:fillRef idx="0">
            <a:schemeClr val="accent5"/>
          </a:fillRef>
          <a:effectRef idx="0">
            <a:schemeClr val="accent5"/>
          </a:effectRef>
          <a:fontRef idx="minor">
            <a:schemeClr val="tx1"/>
          </a:fontRef>
        </p:style>
      </p:cxnSp>
      <p:cxnSp>
        <p:nvCxnSpPr>
          <p:cNvPr id="13" name="Straight Arrow Connector 12"/>
          <p:cNvCxnSpPr/>
          <p:nvPr/>
        </p:nvCxnSpPr>
        <p:spPr>
          <a:xfrm>
            <a:off x="378941" y="2546838"/>
            <a:ext cx="177312" cy="0"/>
          </a:xfrm>
          <a:prstGeom prst="straightConnector1">
            <a:avLst/>
          </a:prstGeom>
          <a:ln>
            <a:solidFill>
              <a:srgbClr val="FF0000"/>
            </a:solidFill>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01728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A69C-ACDA-01E5-E6E2-861B93705EC8}"/>
              </a:ext>
            </a:extLst>
          </p:cNvPr>
          <p:cNvSpPr>
            <a:spLocks noGrp="1"/>
          </p:cNvSpPr>
          <p:nvPr>
            <p:ph type="title"/>
          </p:nvPr>
        </p:nvSpPr>
        <p:spPr/>
        <p:txBody>
          <a:bodyPr/>
          <a:lstStyle/>
          <a:p>
            <a:r>
              <a:rPr lang="en-US" sz="2000" b="1" dirty="0"/>
              <a:t/>
            </a:r>
            <a:br>
              <a:rPr lang="en-US" sz="2000" b="1" dirty="0"/>
            </a:br>
            <a:r>
              <a:rPr lang="en-US" sz="2400" b="1" dirty="0">
                <a:solidFill>
                  <a:srgbClr val="C00000"/>
                </a:solidFill>
              </a:rPr>
              <a:t>Applications and Future Prospects </a:t>
            </a:r>
            <a:r>
              <a:rPr lang="el-GR" sz="2800" dirty="0"/>
              <a:t/>
            </a:r>
            <a:br>
              <a:rPr lang="el-GR" sz="2800" dirty="0"/>
            </a:br>
            <a:endParaRPr lang="en-US" sz="2800" dirty="0"/>
          </a:p>
        </p:txBody>
      </p:sp>
      <p:pic>
        <p:nvPicPr>
          <p:cNvPr id="5" name="Content Placeholder 5">
            <a:extLst>
              <a:ext uri="{FF2B5EF4-FFF2-40B4-BE49-F238E27FC236}">
                <a16:creationId xmlns:a16="http://schemas.microsoft.com/office/drawing/2014/main" id="{EA22F623-C965-A002-AA7B-A9BAA97F31EA}"/>
              </a:ext>
            </a:extLst>
          </p:cNvPr>
          <p:cNvPicPr>
            <a:picLocks noChangeAspect="1"/>
          </p:cNvPicPr>
          <p:nvPr/>
        </p:nvPicPr>
        <p:blipFill>
          <a:blip r:embed="rId2"/>
          <a:stretch>
            <a:fillRect/>
          </a:stretch>
        </p:blipFill>
        <p:spPr>
          <a:xfrm>
            <a:off x="316241" y="1240564"/>
            <a:ext cx="5184000" cy="1942861"/>
          </a:xfrm>
          <a:prstGeom prst="rect">
            <a:avLst/>
          </a:prstGeom>
          <a:ln w="19050">
            <a:solidFill>
              <a:srgbClr val="00B050"/>
            </a:solidFill>
          </a:ln>
        </p:spPr>
      </p:pic>
      <p:pic>
        <p:nvPicPr>
          <p:cNvPr id="13" name="Content Placeholder 9" descr="C:\Users\idaskalaki\AppData\Local\Microsoft\Windows\INetCache\Content.MSO\2F7953AC.tmp">
            <a:extLst>
              <a:ext uri="{FF2B5EF4-FFF2-40B4-BE49-F238E27FC236}">
                <a16:creationId xmlns:a16="http://schemas.microsoft.com/office/drawing/2014/main" id="{0C4B1A24-448D-D136-FABD-E2D590D53698}"/>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8845" y="1240563"/>
            <a:ext cx="5184000" cy="1944000"/>
          </a:xfrm>
          <a:prstGeom prst="rect">
            <a:avLst/>
          </a:prstGeom>
          <a:noFill/>
          <a:ln w="19050">
            <a:solidFill>
              <a:srgbClr val="00B050"/>
            </a:solidFill>
          </a:ln>
        </p:spPr>
      </p:pic>
      <p:pic>
        <p:nvPicPr>
          <p:cNvPr id="14" name="Picture 13">
            <a:extLst>
              <a:ext uri="{FF2B5EF4-FFF2-40B4-BE49-F238E27FC236}">
                <a16:creationId xmlns:a16="http://schemas.microsoft.com/office/drawing/2014/main" id="{9A39DE5A-4C12-76F0-DF45-E29617354B7A}"/>
              </a:ext>
            </a:extLst>
          </p:cNvPr>
          <p:cNvPicPr>
            <a:picLocks noChangeAspect="1"/>
          </p:cNvPicPr>
          <p:nvPr/>
        </p:nvPicPr>
        <p:blipFill>
          <a:blip r:embed="rId4"/>
          <a:stretch>
            <a:fillRect/>
          </a:stretch>
        </p:blipFill>
        <p:spPr>
          <a:xfrm>
            <a:off x="316241" y="3587714"/>
            <a:ext cx="5184000" cy="2029722"/>
          </a:xfrm>
          <a:prstGeom prst="rect">
            <a:avLst/>
          </a:prstGeom>
          <a:ln w="19050">
            <a:solidFill>
              <a:srgbClr val="00B050"/>
            </a:solidFill>
          </a:ln>
        </p:spPr>
      </p:pic>
      <p:pic>
        <p:nvPicPr>
          <p:cNvPr id="15" name="Picture 14">
            <a:extLst>
              <a:ext uri="{FF2B5EF4-FFF2-40B4-BE49-F238E27FC236}">
                <a16:creationId xmlns:a16="http://schemas.microsoft.com/office/drawing/2014/main" id="{63C0E830-EDC0-E4BB-E11E-74E9F9EE623A}"/>
              </a:ext>
            </a:extLst>
          </p:cNvPr>
          <p:cNvPicPr>
            <a:picLocks noChangeAspect="1"/>
          </p:cNvPicPr>
          <p:nvPr/>
        </p:nvPicPr>
        <p:blipFill>
          <a:blip r:embed="rId5"/>
          <a:stretch>
            <a:fillRect/>
          </a:stretch>
        </p:blipFill>
        <p:spPr>
          <a:xfrm>
            <a:off x="5738845" y="3587714"/>
            <a:ext cx="5184000" cy="2029722"/>
          </a:xfrm>
          <a:prstGeom prst="rect">
            <a:avLst/>
          </a:prstGeom>
          <a:ln w="19050">
            <a:solidFill>
              <a:srgbClr val="00B050"/>
            </a:solidFill>
          </a:ln>
        </p:spPr>
      </p:pic>
      <p:sp>
        <p:nvSpPr>
          <p:cNvPr id="3" name="Slide Number Placeholder 2"/>
          <p:cNvSpPr>
            <a:spLocks noGrp="1"/>
          </p:cNvSpPr>
          <p:nvPr>
            <p:ph type="sldNum" sz="quarter" idx="12"/>
          </p:nvPr>
        </p:nvSpPr>
        <p:spPr/>
        <p:txBody>
          <a:bodyPr/>
          <a:lstStyle/>
          <a:p>
            <a:fld id="{B02DF1E5-C835-304B-B18C-C57DFB15271E}" type="slidenum">
              <a:rPr lang="en-US" smtClean="0"/>
              <a:pPr/>
              <a:t>8</a:t>
            </a:fld>
            <a:endParaRPr lang="en-US" dirty="0"/>
          </a:p>
        </p:txBody>
      </p:sp>
    </p:spTree>
    <p:extLst>
      <p:ext uri="{BB962C8B-B14F-4D97-AF65-F5344CB8AC3E}">
        <p14:creationId xmlns:p14="http://schemas.microsoft.com/office/powerpoint/2010/main" val="427093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solidFill>
                  <a:srgbClr val="C4161C"/>
                </a:solidFill>
              </a:rPr>
              <a:t/>
            </a:r>
            <a:br>
              <a:rPr lang="en-US" sz="2400" b="1" dirty="0">
                <a:solidFill>
                  <a:srgbClr val="C4161C"/>
                </a:solidFill>
              </a:rPr>
            </a:br>
            <a:r>
              <a:rPr lang="en-US" sz="2400" b="1" dirty="0">
                <a:solidFill>
                  <a:srgbClr val="C00000"/>
                </a:solidFill>
              </a:rPr>
              <a:t>Guest’s Questionnaire: </a:t>
            </a:r>
            <a:r>
              <a:rPr lang="en-US" sz="2400" b="1" dirty="0" smtClean="0">
                <a:solidFill>
                  <a:srgbClr val="C4161C"/>
                </a:solidFill>
              </a:rPr>
              <a:t>Demographic </a:t>
            </a:r>
            <a:r>
              <a:rPr lang="en-US" sz="2400" b="1" dirty="0">
                <a:solidFill>
                  <a:srgbClr val="C4161C"/>
                </a:solidFill>
              </a:rPr>
              <a:t>&amp; Social Information</a:t>
            </a:r>
            <a:endParaRPr lang="el-GR" sz="2400" b="1" dirty="0">
              <a:solidFill>
                <a:srgbClr val="C4161C"/>
              </a:solidFill>
            </a:endParaRPr>
          </a:p>
        </p:txBody>
      </p:sp>
      <p:pic>
        <p:nvPicPr>
          <p:cNvPr id="7" name="Content Placeholder 4"/>
          <p:cNvPicPr>
            <a:picLocks noGrp="1" noChangeAspect="1"/>
          </p:cNvPicPr>
          <p:nvPr>
            <p:ph sz="half" idx="1"/>
          </p:nvPr>
        </p:nvPicPr>
        <p:blipFill>
          <a:blip r:embed="rId2"/>
          <a:stretch>
            <a:fillRect/>
          </a:stretch>
        </p:blipFill>
        <p:spPr>
          <a:xfrm>
            <a:off x="609600" y="1417638"/>
            <a:ext cx="5273497" cy="2219136"/>
          </a:xfrm>
          <a:prstGeom prst="rect">
            <a:avLst/>
          </a:prstGeom>
          <a:ln w="19050">
            <a:solidFill>
              <a:srgbClr val="00B050"/>
            </a:solidFill>
          </a:ln>
        </p:spPr>
      </p:pic>
      <p:pic>
        <p:nvPicPr>
          <p:cNvPr id="10" name="Content Placeholder 7"/>
          <p:cNvPicPr>
            <a:picLocks noGrp="1" noChangeAspect="1"/>
          </p:cNvPicPr>
          <p:nvPr>
            <p:ph sz="half" idx="2"/>
          </p:nvPr>
        </p:nvPicPr>
        <p:blipFill>
          <a:blip r:embed="rId3"/>
          <a:stretch>
            <a:fillRect/>
          </a:stretch>
        </p:blipFill>
        <p:spPr>
          <a:xfrm>
            <a:off x="6096000" y="1417638"/>
            <a:ext cx="5273497" cy="2219136"/>
          </a:xfrm>
          <a:prstGeom prst="rect">
            <a:avLst/>
          </a:prstGeom>
          <a:ln w="19050">
            <a:solidFill>
              <a:srgbClr val="00B050"/>
            </a:solidFill>
          </a:ln>
        </p:spPr>
      </p:pic>
      <p:pic>
        <p:nvPicPr>
          <p:cNvPr id="11" name="Picture 10" descr="C:\Users\idaskalaki\AppData\Local\Microsoft\Windows\INetCache\Content.MSO\7E0B5169.tmp"/>
          <p:cNvPicPr/>
          <p:nvPr/>
        </p:nvPicPr>
        <p:blipFill>
          <a:blip r:embed="rId4">
            <a:extLst>
              <a:ext uri="{28A0092B-C50C-407E-A947-70E740481C1C}">
                <a14:useLocalDpi xmlns:a14="http://schemas.microsoft.com/office/drawing/2010/main" val="0"/>
              </a:ext>
            </a:extLst>
          </a:blip>
          <a:srcRect/>
          <a:stretch>
            <a:fillRect/>
          </a:stretch>
        </p:blipFill>
        <p:spPr bwMode="auto">
          <a:xfrm>
            <a:off x="2913183" y="3895220"/>
            <a:ext cx="5345234" cy="2414409"/>
          </a:xfrm>
          <a:prstGeom prst="rect">
            <a:avLst/>
          </a:prstGeom>
          <a:noFill/>
          <a:ln w="19050">
            <a:solidFill>
              <a:srgbClr val="00B050"/>
            </a:solidFill>
          </a:ln>
        </p:spPr>
      </p:pic>
      <p:sp>
        <p:nvSpPr>
          <p:cNvPr id="3" name="Slide Number Placeholder 2"/>
          <p:cNvSpPr>
            <a:spLocks noGrp="1"/>
          </p:cNvSpPr>
          <p:nvPr>
            <p:ph type="sldNum" sz="quarter" idx="12"/>
          </p:nvPr>
        </p:nvSpPr>
        <p:spPr/>
        <p:txBody>
          <a:bodyPr/>
          <a:lstStyle/>
          <a:p>
            <a:fld id="{B02DF1E5-C835-304B-B18C-C57DFB15271E}" type="slidenum">
              <a:rPr lang="en-US" smtClean="0"/>
              <a:pPr/>
              <a:t>9</a:t>
            </a:fld>
            <a:endParaRPr lang="en-US" dirty="0"/>
          </a:p>
        </p:txBody>
      </p:sp>
    </p:spTree>
    <p:extLst>
      <p:ext uri="{BB962C8B-B14F-4D97-AF65-F5344CB8AC3E}">
        <p14:creationId xmlns:p14="http://schemas.microsoft.com/office/powerpoint/2010/main" val="338108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9499</TotalTime>
  <Words>903</Words>
  <Application>Microsoft Office PowerPoint</Application>
  <PresentationFormat>Widescreen</PresentationFormat>
  <Paragraphs>85</Paragraphs>
  <Slides>15</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15</vt:i4>
      </vt:variant>
    </vt:vector>
  </HeadingPairs>
  <TitlesOfParts>
    <vt:vector size="22" baseType="lpstr">
      <vt:lpstr>Arial</vt:lpstr>
      <vt:lpstr>Calibri</vt:lpstr>
      <vt:lpstr>Calibri Light</vt:lpstr>
      <vt:lpstr>Wingdings</vt:lpstr>
      <vt:lpstr>Office Theme</vt:lpstr>
      <vt:lpstr>1_Office Theme</vt:lpstr>
      <vt:lpstr>Custom Design</vt:lpstr>
      <vt:lpstr>                                                       XIII Traditional Scientific Conference NEW ECONOMY 2025 Innovative Economy in Times of Global Challenges: New Approaches to Growth and a Sustainable Future,  May 23, 2025, Sofia, Bulgaria  TOPIC   Enhancing Customer Experience in the Hotel Industry in Greece through    Affective Computing and Artificial Intelligence    Dr Eirini Daskalaki                                                                         Dr Nikolaos Schoiniotakis                                                                                                                         Deputy Director for Academic Affairs                                       Programme Leader of Virtual Campus &amp; Business                                                          at Metropolitan College, Crete Campus, Greece                       Tutor at Metropolitan College, Crete Campus, Greece idaskalaki@mitropolitiko.edu.gr                                                 nschoiniotakis@mitropolitiko.edu.gr                                                        </vt:lpstr>
      <vt:lpstr> Preamble</vt:lpstr>
      <vt:lpstr> Artificial Intelligence &amp; Empathy in Hospitality Industry</vt:lpstr>
      <vt:lpstr> Application of Affective Computing within Hospitality Industry</vt:lpstr>
      <vt:lpstr> Research Study</vt:lpstr>
      <vt:lpstr> Hospitality Professionals Questionnaire: Business Profile and Role</vt:lpstr>
      <vt:lpstr>PowerPoint Presentation</vt:lpstr>
      <vt:lpstr> Applications and Future Prospects  </vt:lpstr>
      <vt:lpstr> Guest’s Questionnaire: Demographic &amp; Social Information</vt:lpstr>
      <vt:lpstr> Experience with Smart Technologies</vt:lpstr>
      <vt:lpstr>PowerPoint Presentation</vt:lpstr>
      <vt:lpstr> Applications of Emotion Recognition</vt:lpstr>
      <vt:lpstr>SDG’s </vt:lpstr>
      <vt:lpstr> Conclusion</vt:lpstr>
      <vt:lpstr> Reference List</vt:lpstr>
    </vt:vector>
  </TitlesOfParts>
  <Company>IST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Vhyna Ortega</dc:creator>
  <cp:lastModifiedBy>DASKALAKI IRENE</cp:lastModifiedBy>
  <cp:revision>580</cp:revision>
  <cp:lastPrinted>2025-05-21T12:58:53Z</cp:lastPrinted>
  <dcterms:created xsi:type="dcterms:W3CDTF">2015-10-17T16:20:42Z</dcterms:created>
  <dcterms:modified xsi:type="dcterms:W3CDTF">2025-05-21T13:26:18Z</dcterms:modified>
</cp:coreProperties>
</file>